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sldIdLst>
    <p:sldId id="272" r:id="rId2"/>
    <p:sldId id="269" r:id="rId3"/>
    <p:sldId id="282" r:id="rId4"/>
    <p:sldId id="258" r:id="rId5"/>
    <p:sldId id="259" r:id="rId6"/>
    <p:sldId id="260" r:id="rId7"/>
    <p:sldId id="263" r:id="rId8"/>
    <p:sldId id="264" r:id="rId9"/>
    <p:sldId id="266" r:id="rId10"/>
    <p:sldId id="261" r:id="rId11"/>
    <p:sldId id="268" r:id="rId12"/>
    <p:sldId id="262" r:id="rId1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0F0FF3"/>
    <a:srgbClr val="000000"/>
    <a:srgbClr val="F63E0C"/>
    <a:srgbClr val="14EE67"/>
    <a:srgbClr val="F2A710"/>
    <a:srgbClr val="0DEAF5"/>
    <a:srgbClr val="C39D1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917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319088" y="1752600"/>
            <a:ext cx="8824912" cy="5129213"/>
            <a:chOff x="201" y="1104"/>
            <a:chExt cx="5559" cy="3231"/>
          </a:xfrm>
        </p:grpSpPr>
        <p:sp>
          <p:nvSpPr>
            <p:cNvPr id="5" name="Freeform 3"/>
            <p:cNvSpPr>
              <a:spLocks/>
            </p:cNvSpPr>
            <p:nvPr/>
          </p:nvSpPr>
          <p:spPr bwMode="ltGray">
            <a:xfrm>
              <a:off x="210" y="1104"/>
              <a:ext cx="5550" cy="3216"/>
            </a:xfrm>
            <a:custGeom>
              <a:avLst/>
              <a:gdLst/>
              <a:ahLst/>
              <a:cxnLst>
                <a:cxn ang="0">
                  <a:pos x="335" y="0"/>
                </a:cxn>
                <a:cxn ang="0">
                  <a:pos x="333" y="1290"/>
                </a:cxn>
                <a:cxn ang="0">
                  <a:pos x="0" y="1290"/>
                </a:cxn>
                <a:cxn ang="0">
                  <a:pos x="6" y="3210"/>
                </a:cxn>
                <a:cxn ang="0">
                  <a:pos x="5550" y="3216"/>
                </a:cxn>
                <a:cxn ang="0">
                  <a:pos x="5550" y="0"/>
                </a:cxn>
                <a:cxn ang="0">
                  <a:pos x="335" y="0"/>
                </a:cxn>
                <a:cxn ang="0">
                  <a:pos x="335" y="0"/>
                </a:cxn>
              </a:cxnLst>
              <a:rect l="0" t="0" r="r" b="b"/>
              <a:pathLst>
                <a:path w="5550" h="3216">
                  <a:moveTo>
                    <a:pt x="335" y="0"/>
                  </a:moveTo>
                  <a:lnTo>
                    <a:pt x="333" y="1290"/>
                  </a:lnTo>
                  <a:lnTo>
                    <a:pt x="0" y="1290"/>
                  </a:lnTo>
                  <a:lnTo>
                    <a:pt x="6" y="3210"/>
                  </a:lnTo>
                  <a:lnTo>
                    <a:pt x="5550" y="3216"/>
                  </a:lnTo>
                  <a:lnTo>
                    <a:pt x="5550" y="0"/>
                  </a:lnTo>
                  <a:lnTo>
                    <a:pt x="335" y="0"/>
                  </a:lnTo>
                  <a:lnTo>
                    <a:pt x="335" y="0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ltGray">
            <a:xfrm>
              <a:off x="528" y="2400"/>
              <a:ext cx="5232" cy="19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82"/>
                </a:cxn>
                <a:cxn ang="0">
                  <a:pos x="4897" y="2182"/>
                </a:cxn>
                <a:cxn ang="0">
                  <a:pos x="489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alpha val="3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ltGray">
            <a:xfrm>
              <a:off x="201" y="2377"/>
              <a:ext cx="3455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9"/>
                </a:cxn>
                <a:cxn ang="0">
                  <a:pos x="5387" y="149"/>
                </a:cxn>
                <a:cxn ang="0">
                  <a:pos x="538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ltGray">
            <a:xfrm>
              <a:off x="528" y="1104"/>
              <a:ext cx="4894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9"/>
                </a:cxn>
                <a:cxn ang="0">
                  <a:pos x="5387" y="149"/>
                </a:cxn>
                <a:cxn ang="0">
                  <a:pos x="538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ltGray">
            <a:xfrm>
              <a:off x="201" y="2377"/>
              <a:ext cx="30" cy="19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16"/>
                </a:cxn>
                <a:cxn ang="0">
                  <a:pos x="29" y="1416"/>
                </a:cxn>
                <a:cxn ang="0">
                  <a:pos x="30" y="2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0" h="1416">
                  <a:moveTo>
                    <a:pt x="0" y="0"/>
                  </a:moveTo>
                  <a:lnTo>
                    <a:pt x="0" y="1416"/>
                  </a:lnTo>
                  <a:lnTo>
                    <a:pt x="29" y="1416"/>
                  </a:lnTo>
                  <a:lnTo>
                    <a:pt x="30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ltGray">
            <a:xfrm>
              <a:off x="528" y="1104"/>
              <a:ext cx="29" cy="32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61"/>
                </a:cxn>
                <a:cxn ang="0">
                  <a:pos x="29" y="2161"/>
                </a:cxn>
                <a:cxn ang="0">
                  <a:pos x="27" y="2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9" h="2161">
                  <a:moveTo>
                    <a:pt x="0" y="0"/>
                  </a:moveTo>
                  <a:lnTo>
                    <a:pt x="0" y="2161"/>
                  </a:lnTo>
                  <a:lnTo>
                    <a:pt x="29" y="2161"/>
                  </a:lnTo>
                  <a:lnTo>
                    <a:pt x="27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10249" name="Rectangle 9"/>
          <p:cNvSpPr>
            <a:spLocks noGrp="1" noChangeArrowheads="1"/>
          </p:cNvSpPr>
          <p:nvPr>
            <p:ph type="ctrTitle" sz="quarter"/>
          </p:nvPr>
        </p:nvSpPr>
        <p:spPr>
          <a:xfrm>
            <a:off x="990600" y="1905000"/>
            <a:ext cx="7772400" cy="1736725"/>
          </a:xfrm>
        </p:spPr>
        <p:txBody>
          <a:bodyPr anchor="t"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0250" name="Rectangle 1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990600" y="3962400"/>
            <a:ext cx="6781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1" name="Rectangle 11"/>
          <p:cNvSpPr>
            <a:spLocks noGrp="1" noChangeArrowheads="1"/>
          </p:cNvSpPr>
          <p:nvPr>
            <p:ph type="dt" sz="quarter" idx="10"/>
          </p:nvPr>
        </p:nvSpPr>
        <p:spPr>
          <a:xfrm>
            <a:off x="990600" y="6245225"/>
            <a:ext cx="1901825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Rectangle 12"/>
          <p:cNvSpPr>
            <a:spLocks noGrp="1" noChangeArrowheads="1"/>
          </p:cNvSpPr>
          <p:nvPr>
            <p:ph type="ftr" sz="quarter" idx="11"/>
          </p:nvPr>
        </p:nvSpPr>
        <p:spPr>
          <a:xfrm>
            <a:off x="3468688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EBE6FF-F4A8-488B-96EE-427C65BC2E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0162E5-2DEC-467F-98A5-F786D8EE2A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48463" y="244475"/>
            <a:ext cx="2097087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44475"/>
            <a:ext cx="6138863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A40836-9A60-4CBB-8160-69BA708D7A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44475"/>
            <a:ext cx="838835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EBD7D2-6024-4093-A1DE-33BF779113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F6955B-2808-4055-BBC7-E8DE0CC38C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A82DFB-A477-48F2-B06E-EBCFD9B756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38200" y="1905000"/>
            <a:ext cx="3927475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18075" y="1905000"/>
            <a:ext cx="3927475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84FAD4-56B3-4A68-B00C-5626AC4249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52B8D1-BA7A-4C5D-8D15-F77EC1D1818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EF88FD-5D94-4B96-8205-D67202BB1D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3A6DB4-01E7-485E-8ACA-9CC6FB47BC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E272C2-BE7E-4953-8484-B4A24F688F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E8B3A5-E558-4EF0-8B53-4874184CCD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accent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319088" y="1828800"/>
            <a:ext cx="8824912" cy="5029200"/>
            <a:chOff x="201" y="1152"/>
            <a:chExt cx="5559" cy="3168"/>
          </a:xfrm>
        </p:grpSpPr>
        <p:sp>
          <p:nvSpPr>
            <p:cNvPr id="9219" name="Freeform 3"/>
            <p:cNvSpPr>
              <a:spLocks/>
            </p:cNvSpPr>
            <p:nvPr/>
          </p:nvSpPr>
          <p:spPr bwMode="ltGray">
            <a:xfrm>
              <a:off x="528" y="2909"/>
              <a:ext cx="5232" cy="141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82"/>
                </a:cxn>
                <a:cxn ang="0">
                  <a:pos x="4897" y="2182"/>
                </a:cxn>
                <a:cxn ang="0">
                  <a:pos x="489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alpha val="3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220" name="Freeform 4"/>
            <p:cNvSpPr>
              <a:spLocks/>
            </p:cNvSpPr>
            <p:nvPr/>
          </p:nvSpPr>
          <p:spPr bwMode="ltGray">
            <a:xfrm>
              <a:off x="210" y="1152"/>
              <a:ext cx="5550" cy="3168"/>
            </a:xfrm>
            <a:custGeom>
              <a:avLst/>
              <a:gdLst/>
              <a:ahLst/>
              <a:cxnLst>
                <a:cxn ang="0">
                  <a:pos x="330" y="1764"/>
                </a:cxn>
                <a:cxn ang="0">
                  <a:pos x="0" y="1764"/>
                </a:cxn>
                <a:cxn ang="0">
                  <a:pos x="0" y="3168"/>
                </a:cxn>
                <a:cxn ang="0">
                  <a:pos x="5550" y="3168"/>
                </a:cxn>
                <a:cxn ang="0">
                  <a:pos x="5550" y="0"/>
                </a:cxn>
                <a:cxn ang="0">
                  <a:pos x="330" y="0"/>
                </a:cxn>
                <a:cxn ang="0">
                  <a:pos x="330" y="1764"/>
                </a:cxn>
              </a:cxnLst>
              <a:rect l="0" t="0" r="r" b="b"/>
              <a:pathLst>
                <a:path w="5550" h="3168">
                  <a:moveTo>
                    <a:pt x="330" y="1764"/>
                  </a:moveTo>
                  <a:lnTo>
                    <a:pt x="0" y="1764"/>
                  </a:lnTo>
                  <a:lnTo>
                    <a:pt x="0" y="3168"/>
                  </a:lnTo>
                  <a:lnTo>
                    <a:pt x="5550" y="3168"/>
                  </a:lnTo>
                  <a:lnTo>
                    <a:pt x="5550" y="0"/>
                  </a:lnTo>
                  <a:lnTo>
                    <a:pt x="330" y="0"/>
                  </a:lnTo>
                  <a:lnTo>
                    <a:pt x="330" y="1764"/>
                  </a:lnTo>
                  <a:close/>
                </a:path>
              </a:pathLst>
            </a:custGeom>
            <a:solidFill>
              <a:schemeClr val="bg2">
                <a:alpha val="3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221" name="Freeform 5"/>
            <p:cNvSpPr>
              <a:spLocks/>
            </p:cNvSpPr>
            <p:nvPr/>
          </p:nvSpPr>
          <p:spPr bwMode="ltGray">
            <a:xfrm>
              <a:off x="528" y="2932"/>
              <a:ext cx="5232" cy="138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82"/>
                </a:cxn>
                <a:cxn ang="0">
                  <a:pos x="4897" y="2182"/>
                </a:cxn>
                <a:cxn ang="0">
                  <a:pos x="489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alpha val="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222" name="Freeform 6"/>
            <p:cNvSpPr>
              <a:spLocks/>
            </p:cNvSpPr>
            <p:nvPr/>
          </p:nvSpPr>
          <p:spPr bwMode="ltGray">
            <a:xfrm>
              <a:off x="528" y="1152"/>
              <a:ext cx="4607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9"/>
                </a:cxn>
                <a:cxn ang="0">
                  <a:pos x="5387" y="149"/>
                </a:cxn>
                <a:cxn ang="0">
                  <a:pos x="538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223" name="Freeform 7"/>
            <p:cNvSpPr>
              <a:spLocks/>
            </p:cNvSpPr>
            <p:nvPr/>
          </p:nvSpPr>
          <p:spPr bwMode="ltGray">
            <a:xfrm>
              <a:off x="528" y="1152"/>
              <a:ext cx="29" cy="178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61"/>
                </a:cxn>
                <a:cxn ang="0">
                  <a:pos x="29" y="2161"/>
                </a:cxn>
                <a:cxn ang="0">
                  <a:pos x="27" y="2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9" h="2161">
                  <a:moveTo>
                    <a:pt x="0" y="0"/>
                  </a:moveTo>
                  <a:lnTo>
                    <a:pt x="0" y="2161"/>
                  </a:lnTo>
                  <a:lnTo>
                    <a:pt x="29" y="2161"/>
                  </a:lnTo>
                  <a:lnTo>
                    <a:pt x="27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224" name="Freeform 8"/>
            <p:cNvSpPr>
              <a:spLocks/>
            </p:cNvSpPr>
            <p:nvPr/>
          </p:nvSpPr>
          <p:spPr bwMode="ltGray">
            <a:xfrm>
              <a:off x="527" y="2904"/>
              <a:ext cx="29" cy="1416"/>
            </a:xfrm>
            <a:custGeom>
              <a:avLst/>
              <a:gdLst/>
              <a:ahLst/>
              <a:cxnLst>
                <a:cxn ang="0">
                  <a:pos x="0" y="1416"/>
                </a:cxn>
                <a:cxn ang="0">
                  <a:pos x="29" y="1416"/>
                </a:cxn>
                <a:cxn ang="0">
                  <a:pos x="28" y="24"/>
                </a:cxn>
                <a:cxn ang="0">
                  <a:pos x="0" y="0"/>
                </a:cxn>
                <a:cxn ang="0">
                  <a:pos x="0" y="1416"/>
                </a:cxn>
              </a:cxnLst>
              <a:rect l="0" t="0" r="r" b="b"/>
              <a:pathLst>
                <a:path w="29" h="1416">
                  <a:moveTo>
                    <a:pt x="0" y="1416"/>
                  </a:moveTo>
                  <a:lnTo>
                    <a:pt x="29" y="1416"/>
                  </a:lnTo>
                  <a:lnTo>
                    <a:pt x="28" y="24"/>
                  </a:lnTo>
                  <a:lnTo>
                    <a:pt x="0" y="0"/>
                  </a:lnTo>
                  <a:lnTo>
                    <a:pt x="0" y="1416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225" name="Freeform 9"/>
            <p:cNvSpPr>
              <a:spLocks/>
            </p:cNvSpPr>
            <p:nvPr/>
          </p:nvSpPr>
          <p:spPr bwMode="ltGray">
            <a:xfrm>
              <a:off x="201" y="2904"/>
              <a:ext cx="2879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9"/>
                </a:cxn>
                <a:cxn ang="0">
                  <a:pos x="5387" y="149"/>
                </a:cxn>
                <a:cxn ang="0">
                  <a:pos x="538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226" name="Freeform 10"/>
            <p:cNvSpPr>
              <a:spLocks/>
            </p:cNvSpPr>
            <p:nvPr/>
          </p:nvSpPr>
          <p:spPr bwMode="ltGray">
            <a:xfrm>
              <a:off x="201" y="2904"/>
              <a:ext cx="30" cy="141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16"/>
                </a:cxn>
                <a:cxn ang="0">
                  <a:pos x="29" y="1416"/>
                </a:cxn>
                <a:cxn ang="0">
                  <a:pos x="30" y="2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0" h="1416">
                  <a:moveTo>
                    <a:pt x="0" y="0"/>
                  </a:moveTo>
                  <a:lnTo>
                    <a:pt x="0" y="1416"/>
                  </a:lnTo>
                  <a:lnTo>
                    <a:pt x="29" y="1416"/>
                  </a:lnTo>
                  <a:lnTo>
                    <a:pt x="30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10001"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9227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38200" y="6245225"/>
            <a:ext cx="19018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228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229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37375" y="6245225"/>
            <a:ext cx="19018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981AECA2-763D-492D-B716-9C50FEFFD1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230" name="Rectangle 14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44475"/>
            <a:ext cx="8385175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9231" name="Rectangle 15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838200" y="1905000"/>
            <a:ext cx="800735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15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500" y="428625"/>
            <a:ext cx="8385175" cy="571500"/>
          </a:xfrm>
        </p:spPr>
        <p:txBody>
          <a:bodyPr/>
          <a:lstStyle/>
          <a:p>
            <a:pPr algn="r">
              <a:defRPr/>
            </a:pPr>
            <a:r>
              <a:rPr lang="ru-RU" sz="2800" dirty="0" smtClean="0"/>
              <a:t>Урок математики  в 3 классе</a:t>
            </a:r>
            <a:br>
              <a:rPr lang="ru-RU" sz="2800" dirty="0" smtClean="0"/>
            </a:br>
            <a:endParaRPr lang="ru-RU" sz="1600" b="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285860"/>
            <a:ext cx="9144000" cy="1095375"/>
          </a:xfrm>
        </p:spPr>
        <p:txBody>
          <a:bodyPr/>
          <a:lstStyle/>
          <a:p>
            <a:pPr algn="ctr">
              <a:buFont typeface="Wingdings" pitchFamily="2" charset="2"/>
              <a:buNone/>
              <a:defRPr/>
            </a:pPr>
            <a:r>
              <a:rPr lang="ru-RU" sz="2000" dirty="0" smtClean="0"/>
              <a:t>Тема: </a:t>
            </a:r>
          </a:p>
          <a:p>
            <a:pPr algn="ctr">
              <a:buFont typeface="Wingdings" pitchFamily="2" charset="2"/>
              <a:buNone/>
              <a:defRPr/>
            </a:pPr>
            <a:r>
              <a:rPr lang="ru-RU" sz="5400" b="1" dirty="0" smtClean="0"/>
              <a:t>Формула произведения</a:t>
            </a:r>
            <a:endParaRPr lang="ru-RU" sz="5400" b="1" dirty="0"/>
          </a:p>
        </p:txBody>
      </p:sp>
      <p:sp>
        <p:nvSpPr>
          <p:cNvPr id="4" name="Содержимое 2"/>
          <p:cNvSpPr txBox="1">
            <a:spLocks/>
          </p:cNvSpPr>
          <p:nvPr/>
        </p:nvSpPr>
        <p:spPr bwMode="auto">
          <a:xfrm>
            <a:off x="142875" y="4000500"/>
            <a:ext cx="9144000" cy="109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ru-RU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Цели урока:</a:t>
            </a:r>
          </a:p>
          <a:p>
            <a:pPr marL="342900" indent="-342900" eaLnBrk="0" hangingPunct="0">
              <a:spcBef>
                <a:spcPct val="20000"/>
              </a:spcBef>
              <a:buClr>
                <a:schemeClr val="hlink"/>
              </a:buClr>
              <a:buFontTx/>
              <a:buChar char="-"/>
              <a:defRPr/>
            </a:pPr>
            <a:r>
              <a:rPr lang="ru-RU" sz="2000" i="1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Познакомиться с понятием  формула произведения.</a:t>
            </a:r>
          </a:p>
          <a:p>
            <a:pPr marL="342900" indent="-342900" eaLnBrk="0" hangingPunct="0">
              <a:spcBef>
                <a:spcPct val="20000"/>
              </a:spcBef>
              <a:buClr>
                <a:schemeClr val="hlink"/>
              </a:buClr>
              <a:buFontTx/>
              <a:buChar char="-"/>
              <a:defRPr/>
            </a:pPr>
            <a:r>
              <a:rPr lang="ru-RU" sz="2000" i="1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Учиться решать текстовые задачи, требующих установления зависимости между разными величинами.</a:t>
            </a:r>
          </a:p>
          <a:p>
            <a:pPr marL="342900" indent="-342900" eaLnBrk="0" hangingPunct="0">
              <a:spcBef>
                <a:spcPct val="20000"/>
              </a:spcBef>
              <a:buClr>
                <a:schemeClr val="hlink"/>
              </a:buClr>
              <a:buFontTx/>
              <a:buChar char="-"/>
              <a:defRPr/>
            </a:pPr>
            <a:r>
              <a:rPr lang="ru-RU" sz="2000" i="1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Способствовать развитию следующих  качеств: умение выделять принципиальные стороны наблюдаемых явлений, что дает возможность исследовать и осмысливать любые решаемые задачи.  </a:t>
            </a:r>
            <a:endParaRPr lang="ru-RU" sz="5400" b="1" i="1" kern="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</p:txBody>
      </p:sp>
      <p:sp>
        <p:nvSpPr>
          <p:cNvPr id="5" name="Содержимое 2"/>
          <p:cNvSpPr txBox="1">
            <a:spLocks/>
          </p:cNvSpPr>
          <p:nvPr/>
        </p:nvSpPr>
        <p:spPr bwMode="auto">
          <a:xfrm>
            <a:off x="857224" y="2643182"/>
            <a:ext cx="8007350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Мальцева Ольга Владимировна</a:t>
            </a:r>
          </a:p>
          <a:p>
            <a:pPr marL="342900" marR="0" lvl="0" indent="-342900" algn="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 typeface="Wingdings" pitchFamily="2" charset="2"/>
              <a:buNone/>
              <a:tabLst/>
              <a:defRPr/>
            </a:pPr>
            <a:r>
              <a:rPr lang="ru-RU" sz="2000" i="1" kern="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учитель начальных классов</a:t>
            </a:r>
          </a:p>
          <a:p>
            <a:pPr marL="342900" marR="0" lvl="0" indent="-342900" algn="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ru-RU" sz="2000" b="0" i="1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высшей квалификационный </a:t>
            </a:r>
            <a:r>
              <a:rPr kumimoji="0" lang="ru-RU" sz="2000" b="0" i="1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категории</a:t>
            </a:r>
            <a:endParaRPr kumimoji="0" lang="ru-RU" sz="2000" b="0" i="1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chemeClr val="tx2"/>
              </a:gs>
              <a:gs pos="100000">
                <a:srgbClr val="767655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3315" name="WordArt 31"/>
          <p:cNvSpPr>
            <a:spLocks noChangeArrowheads="1" noChangeShapeType="1" noTextEdit="1"/>
          </p:cNvSpPr>
          <p:nvPr/>
        </p:nvSpPr>
        <p:spPr bwMode="auto">
          <a:xfrm>
            <a:off x="179388" y="188913"/>
            <a:ext cx="2641600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tx2"/>
                </a:solidFill>
                <a:latin typeface="Arial"/>
                <a:cs typeface="Arial"/>
              </a:rPr>
              <a:t>№7 стр.55</a:t>
            </a:r>
          </a:p>
        </p:txBody>
      </p:sp>
      <p:sp>
        <p:nvSpPr>
          <p:cNvPr id="15392" name="WordArt 32"/>
          <p:cNvSpPr>
            <a:spLocks noChangeArrowheads="1" noChangeShapeType="1" noTextEdit="1"/>
          </p:cNvSpPr>
          <p:nvPr/>
        </p:nvSpPr>
        <p:spPr bwMode="auto">
          <a:xfrm>
            <a:off x="323850" y="981075"/>
            <a:ext cx="2376488" cy="3603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accent2"/>
                </a:solidFill>
                <a:latin typeface="Arial"/>
                <a:cs typeface="Arial"/>
              </a:rPr>
              <a:t>Б-3525000</a:t>
            </a:r>
          </a:p>
        </p:txBody>
      </p:sp>
      <p:sp>
        <p:nvSpPr>
          <p:cNvPr id="15394" name="WordArt 34"/>
          <p:cNvSpPr>
            <a:spLocks noChangeArrowheads="1" noChangeShapeType="1" noTextEdit="1"/>
          </p:cNvSpPr>
          <p:nvPr/>
        </p:nvSpPr>
        <p:spPr bwMode="auto">
          <a:xfrm>
            <a:off x="323850" y="1628775"/>
            <a:ext cx="2376488" cy="3603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accent2"/>
                </a:solidFill>
                <a:latin typeface="Arial"/>
                <a:cs typeface="Arial"/>
              </a:rPr>
              <a:t>Е-374066</a:t>
            </a:r>
          </a:p>
        </p:txBody>
      </p:sp>
      <p:sp>
        <p:nvSpPr>
          <p:cNvPr id="15395" name="WordArt 35"/>
          <p:cNvSpPr>
            <a:spLocks noChangeArrowheads="1" noChangeShapeType="1" noTextEdit="1"/>
          </p:cNvSpPr>
          <p:nvPr/>
        </p:nvSpPr>
        <p:spPr bwMode="auto">
          <a:xfrm>
            <a:off x="3203575" y="1628775"/>
            <a:ext cx="2376488" cy="3603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accent2"/>
                </a:solidFill>
                <a:latin typeface="Arial"/>
                <a:cs typeface="Arial"/>
              </a:rPr>
              <a:t>М-440882</a:t>
            </a:r>
          </a:p>
        </p:txBody>
      </p:sp>
      <p:sp>
        <p:nvSpPr>
          <p:cNvPr id="15396" name="WordArt 36"/>
          <p:cNvSpPr>
            <a:spLocks noChangeArrowheads="1" noChangeShapeType="1" noTextEdit="1"/>
          </p:cNvSpPr>
          <p:nvPr/>
        </p:nvSpPr>
        <p:spPr bwMode="auto">
          <a:xfrm>
            <a:off x="3203575" y="981075"/>
            <a:ext cx="2376488" cy="3603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accent2"/>
                </a:solidFill>
                <a:latin typeface="Arial"/>
                <a:cs typeface="Arial"/>
              </a:rPr>
              <a:t>Р-844760</a:t>
            </a:r>
          </a:p>
        </p:txBody>
      </p:sp>
      <p:sp>
        <p:nvSpPr>
          <p:cNvPr id="15397" name="WordArt 37"/>
          <p:cNvSpPr>
            <a:spLocks noChangeArrowheads="1" noChangeShapeType="1" noTextEdit="1"/>
          </p:cNvSpPr>
          <p:nvPr/>
        </p:nvSpPr>
        <p:spPr bwMode="auto">
          <a:xfrm>
            <a:off x="6443663" y="1557338"/>
            <a:ext cx="2376487" cy="3603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accent2"/>
                </a:solidFill>
                <a:latin typeface="Arial"/>
                <a:cs typeface="Arial"/>
              </a:rPr>
              <a:t>У-1021650</a:t>
            </a:r>
          </a:p>
        </p:txBody>
      </p:sp>
      <p:sp>
        <p:nvSpPr>
          <p:cNvPr id="15398" name="WordArt 38"/>
          <p:cNvSpPr>
            <a:spLocks noChangeArrowheads="1" noChangeShapeType="1" noTextEdit="1"/>
          </p:cNvSpPr>
          <p:nvPr/>
        </p:nvSpPr>
        <p:spPr bwMode="auto">
          <a:xfrm>
            <a:off x="6443663" y="981075"/>
            <a:ext cx="2376487" cy="3603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accent2"/>
                </a:solidFill>
                <a:latin typeface="Arial"/>
                <a:cs typeface="Arial"/>
              </a:rPr>
              <a:t>И-659856</a:t>
            </a:r>
          </a:p>
        </p:txBody>
      </p:sp>
      <p:sp>
        <p:nvSpPr>
          <p:cNvPr id="15399" name="Rectangle 39"/>
          <p:cNvSpPr>
            <a:spLocks noChangeArrowheads="1"/>
          </p:cNvSpPr>
          <p:nvPr/>
        </p:nvSpPr>
        <p:spPr bwMode="auto">
          <a:xfrm>
            <a:off x="250825" y="2565400"/>
            <a:ext cx="1439863" cy="1368425"/>
          </a:xfrm>
          <a:prstGeom prst="rect">
            <a:avLst/>
          </a:prstGeom>
          <a:gradFill rotWithShape="1">
            <a:gsLst>
              <a:gs pos="0">
                <a:schemeClr val="tx2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5400" name="Rectangle 40"/>
          <p:cNvSpPr>
            <a:spLocks noChangeArrowheads="1"/>
          </p:cNvSpPr>
          <p:nvPr/>
        </p:nvSpPr>
        <p:spPr bwMode="auto">
          <a:xfrm>
            <a:off x="1692275" y="2565400"/>
            <a:ext cx="1439863" cy="1368425"/>
          </a:xfrm>
          <a:prstGeom prst="rect">
            <a:avLst/>
          </a:prstGeom>
          <a:gradFill rotWithShape="1">
            <a:gsLst>
              <a:gs pos="0">
                <a:schemeClr val="tx2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5401" name="Rectangle 41"/>
          <p:cNvSpPr>
            <a:spLocks noChangeArrowheads="1"/>
          </p:cNvSpPr>
          <p:nvPr/>
        </p:nvSpPr>
        <p:spPr bwMode="auto">
          <a:xfrm>
            <a:off x="4572000" y="2565400"/>
            <a:ext cx="1439863" cy="1368425"/>
          </a:xfrm>
          <a:prstGeom prst="rect">
            <a:avLst/>
          </a:prstGeom>
          <a:gradFill rotWithShape="1">
            <a:gsLst>
              <a:gs pos="0">
                <a:schemeClr val="tx2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5402" name="Rectangle 42"/>
          <p:cNvSpPr>
            <a:spLocks noChangeArrowheads="1"/>
          </p:cNvSpPr>
          <p:nvPr/>
        </p:nvSpPr>
        <p:spPr bwMode="auto">
          <a:xfrm>
            <a:off x="3132138" y="2565400"/>
            <a:ext cx="1439862" cy="1368425"/>
          </a:xfrm>
          <a:prstGeom prst="rect">
            <a:avLst/>
          </a:prstGeom>
          <a:gradFill rotWithShape="1">
            <a:gsLst>
              <a:gs pos="0">
                <a:schemeClr val="tx2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5403" name="Rectangle 43"/>
          <p:cNvSpPr>
            <a:spLocks noChangeArrowheads="1"/>
          </p:cNvSpPr>
          <p:nvPr/>
        </p:nvSpPr>
        <p:spPr bwMode="auto">
          <a:xfrm>
            <a:off x="7451725" y="2565400"/>
            <a:ext cx="1439863" cy="1368425"/>
          </a:xfrm>
          <a:prstGeom prst="rect">
            <a:avLst/>
          </a:prstGeom>
          <a:gradFill rotWithShape="1">
            <a:gsLst>
              <a:gs pos="0">
                <a:schemeClr val="tx2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5404" name="Rectangle 44"/>
          <p:cNvSpPr>
            <a:spLocks noChangeArrowheads="1"/>
          </p:cNvSpPr>
          <p:nvPr/>
        </p:nvSpPr>
        <p:spPr bwMode="auto">
          <a:xfrm>
            <a:off x="6011863" y="2565400"/>
            <a:ext cx="1439862" cy="1368425"/>
          </a:xfrm>
          <a:prstGeom prst="rect">
            <a:avLst/>
          </a:prstGeom>
          <a:gradFill rotWithShape="1">
            <a:gsLst>
              <a:gs pos="0">
                <a:schemeClr val="tx2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5405" name="WordArt 45"/>
          <p:cNvSpPr>
            <a:spLocks noChangeArrowheads="1" noChangeShapeType="1" noTextEdit="1"/>
          </p:cNvSpPr>
          <p:nvPr/>
        </p:nvSpPr>
        <p:spPr bwMode="auto">
          <a:xfrm>
            <a:off x="611188" y="2924175"/>
            <a:ext cx="720725" cy="6683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63E0C"/>
                </a:solidFill>
                <a:latin typeface="Arial"/>
                <a:cs typeface="Arial"/>
              </a:rPr>
              <a:t>Б</a:t>
            </a:r>
          </a:p>
        </p:txBody>
      </p:sp>
      <p:sp>
        <p:nvSpPr>
          <p:cNvPr id="15406" name="WordArt 46"/>
          <p:cNvSpPr>
            <a:spLocks noChangeArrowheads="1" noChangeShapeType="1" noTextEdit="1"/>
          </p:cNvSpPr>
          <p:nvPr/>
        </p:nvSpPr>
        <p:spPr bwMode="auto">
          <a:xfrm>
            <a:off x="1979613" y="2924175"/>
            <a:ext cx="720725" cy="6683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63E0C"/>
                </a:solidFill>
                <a:latin typeface="Arial"/>
                <a:cs typeface="Arial"/>
              </a:rPr>
              <a:t>У</a:t>
            </a:r>
          </a:p>
        </p:txBody>
      </p:sp>
      <p:sp>
        <p:nvSpPr>
          <p:cNvPr id="15407" name="WordArt 47"/>
          <p:cNvSpPr>
            <a:spLocks noChangeArrowheads="1" noChangeShapeType="1" noTextEdit="1"/>
          </p:cNvSpPr>
          <p:nvPr/>
        </p:nvSpPr>
        <p:spPr bwMode="auto">
          <a:xfrm>
            <a:off x="7812088" y="2924175"/>
            <a:ext cx="720725" cy="6683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63E0C"/>
                </a:solidFill>
                <a:latin typeface="Arial"/>
                <a:cs typeface="Arial"/>
              </a:rPr>
              <a:t>Е</a:t>
            </a:r>
          </a:p>
        </p:txBody>
      </p:sp>
      <p:sp>
        <p:nvSpPr>
          <p:cNvPr id="15408" name="WordArt 48"/>
          <p:cNvSpPr>
            <a:spLocks noChangeArrowheads="1" noChangeShapeType="1" noTextEdit="1"/>
          </p:cNvSpPr>
          <p:nvPr/>
        </p:nvSpPr>
        <p:spPr bwMode="auto">
          <a:xfrm>
            <a:off x="6372225" y="2924175"/>
            <a:ext cx="720725" cy="6683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63E0C"/>
                </a:solidFill>
                <a:latin typeface="Arial"/>
                <a:cs typeface="Arial"/>
              </a:rPr>
              <a:t>М</a:t>
            </a:r>
          </a:p>
        </p:txBody>
      </p:sp>
      <p:sp>
        <p:nvSpPr>
          <p:cNvPr id="15409" name="WordArt 49"/>
          <p:cNvSpPr>
            <a:spLocks noChangeArrowheads="1" noChangeShapeType="1" noTextEdit="1"/>
          </p:cNvSpPr>
          <p:nvPr/>
        </p:nvSpPr>
        <p:spPr bwMode="auto">
          <a:xfrm>
            <a:off x="5003800" y="2924175"/>
            <a:ext cx="720725" cy="6683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63E0C"/>
                </a:solidFill>
                <a:latin typeface="Arial"/>
                <a:cs typeface="Arial"/>
              </a:rPr>
              <a:t>И</a:t>
            </a:r>
          </a:p>
        </p:txBody>
      </p:sp>
      <p:sp>
        <p:nvSpPr>
          <p:cNvPr id="15410" name="WordArt 50"/>
          <p:cNvSpPr>
            <a:spLocks noChangeArrowheads="1" noChangeShapeType="1" noTextEdit="1"/>
          </p:cNvSpPr>
          <p:nvPr/>
        </p:nvSpPr>
        <p:spPr bwMode="auto">
          <a:xfrm>
            <a:off x="3492500" y="2924175"/>
            <a:ext cx="720725" cy="6683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63E0C"/>
                </a:solidFill>
                <a:latin typeface="Arial"/>
                <a:cs typeface="Arial"/>
              </a:rPr>
              <a:t>Р</a:t>
            </a:r>
          </a:p>
        </p:txBody>
      </p:sp>
      <p:pic>
        <p:nvPicPr>
          <p:cNvPr id="15411" name="Picture 51" descr="ballondedee[1]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1638" y="2754313"/>
            <a:ext cx="4330700" cy="4103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3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3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5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3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3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5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3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3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5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3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3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5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3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3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5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53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3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5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9" dur="2000"/>
                                        <p:tgtEl>
                                          <p:spTgt spid="15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2000"/>
                                        <p:tgtEl>
                                          <p:spTgt spid="15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5" dur="2000"/>
                                        <p:tgtEl>
                                          <p:spTgt spid="15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8" dur="2000"/>
                                        <p:tgtEl>
                                          <p:spTgt spid="15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1" dur="2000"/>
                                        <p:tgtEl>
                                          <p:spTgt spid="15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4" dur="2000"/>
                                        <p:tgtEl>
                                          <p:spTgt spid="15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54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54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540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5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54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54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540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15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54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54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54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15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54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54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540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15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54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154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1540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15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154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154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540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15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2000"/>
                                        <p:tgtEl>
                                          <p:spTgt spid="15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92" grpId="0" animBg="1"/>
      <p:bldP spid="15394" grpId="0" animBg="1"/>
      <p:bldP spid="15395" grpId="0" animBg="1"/>
      <p:bldP spid="15396" grpId="0" animBg="1"/>
      <p:bldP spid="15397" grpId="0" animBg="1"/>
      <p:bldP spid="15398" grpId="0" animBg="1"/>
      <p:bldP spid="15399" grpId="0" animBg="1"/>
      <p:bldP spid="15400" grpId="0" animBg="1"/>
      <p:bldP spid="15401" grpId="0" animBg="1"/>
      <p:bldP spid="15402" grpId="0" animBg="1"/>
      <p:bldP spid="15403" grpId="0" animBg="1"/>
      <p:bldP spid="15404" grpId="0" animBg="1"/>
      <p:bldP spid="15405" grpId="0" animBg="1"/>
      <p:bldP spid="15406" grpId="0" animBg="1"/>
      <p:bldP spid="15407" grpId="0" animBg="1"/>
      <p:bldP spid="15408" grpId="0" animBg="1"/>
      <p:bldP spid="15409" grpId="0" animBg="1"/>
      <p:bldP spid="154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WordArt 7"/>
          <p:cNvSpPr>
            <a:spLocks noChangeArrowheads="1" noChangeShapeType="1" noTextEdit="1"/>
          </p:cNvSpPr>
          <p:nvPr/>
        </p:nvSpPr>
        <p:spPr bwMode="auto">
          <a:xfrm>
            <a:off x="-4284663" y="3141663"/>
            <a:ext cx="17687926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i="1" kern="1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FFFF"/>
              </a:solidFill>
              <a:effectLst>
                <a:outerShdw dist="35921" dir="2700000" algn="ctr" rotWithShape="0">
                  <a:srgbClr val="80808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14339" name="WordArt 8"/>
          <p:cNvSpPr>
            <a:spLocks noChangeArrowheads="1" noChangeShapeType="1" noTextEdit="1"/>
          </p:cNvSpPr>
          <p:nvPr/>
        </p:nvSpPr>
        <p:spPr bwMode="auto">
          <a:xfrm>
            <a:off x="1187450" y="4941888"/>
            <a:ext cx="6337300" cy="11509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kern="1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chemeClr val="folHlink"/>
              </a:solidFill>
              <a:latin typeface="Arial"/>
              <a:cs typeface="Arial"/>
            </a:endParaRPr>
          </a:p>
        </p:txBody>
      </p:sp>
      <p:pic>
        <p:nvPicPr>
          <p:cNvPr id="14340" name="Picture 9" descr="email 29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0" y="-458788"/>
            <a:ext cx="3455988" cy="25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1" name="WordArt 13"/>
          <p:cNvSpPr>
            <a:spLocks noChangeArrowheads="1" noChangeShapeType="1" noTextEdit="1"/>
          </p:cNvSpPr>
          <p:nvPr/>
        </p:nvSpPr>
        <p:spPr bwMode="auto">
          <a:xfrm>
            <a:off x="4067175" y="2205038"/>
            <a:ext cx="4679950" cy="17875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2A710"/>
                </a:solidFill>
                <a:effectLst>
                  <a:outerShdw dist="53882" dir="2700000" algn="ctr" rotWithShape="0">
                    <a:srgbClr val="000000"/>
                  </a:outerShdw>
                </a:effectLst>
                <a:latin typeface="Arial"/>
                <a:cs typeface="Arial"/>
              </a:rPr>
              <a:t>c. 54 №3</a:t>
            </a:r>
          </a:p>
          <a:p>
            <a:pPr algn="ctr"/>
            <a:r>
              <a:rPr lang="en-US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2A710"/>
                </a:solidFill>
                <a:effectLst>
                  <a:outerShdw dist="53882" dir="2700000" algn="ctr" rotWithShape="0">
                    <a:srgbClr val="000000"/>
                  </a:outerShdw>
                </a:effectLst>
                <a:latin typeface="Arial"/>
                <a:cs typeface="Arial"/>
              </a:rPr>
              <a:t> </a:t>
            </a:r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2A710"/>
                </a:solidFill>
                <a:effectLst>
                  <a:outerShdw dist="53882" dir="2700000" algn="ctr" rotWithShape="0">
                    <a:srgbClr val="000000"/>
                  </a:outerShdw>
                </a:effectLst>
                <a:latin typeface="Arial"/>
                <a:cs typeface="Arial"/>
              </a:rPr>
              <a:t>с. 55 №10</a:t>
            </a:r>
          </a:p>
        </p:txBody>
      </p:sp>
      <p:sp>
        <p:nvSpPr>
          <p:cNvPr id="14342" name="WordArt 14"/>
          <p:cNvSpPr>
            <a:spLocks noChangeArrowheads="1" noChangeShapeType="1" noTextEdit="1"/>
          </p:cNvSpPr>
          <p:nvPr/>
        </p:nvSpPr>
        <p:spPr bwMode="auto">
          <a:xfrm>
            <a:off x="250825" y="2420938"/>
            <a:ext cx="3381375" cy="33845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effectLst>
                  <a:outerShdw dist="35921" dir="2700000" algn="ctr" rotWithShape="0">
                    <a:srgbClr val="000000"/>
                  </a:outerShdw>
                </a:effectLst>
                <a:latin typeface="Arial"/>
                <a:cs typeface="Arial"/>
              </a:rPr>
              <a:t>решить</a:t>
            </a:r>
          </a:p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effectLst>
                  <a:outerShdw dist="35921" dir="2700000" algn="ctr" rotWithShape="0">
                    <a:srgbClr val="000000"/>
                  </a:outerShdw>
                </a:effectLst>
                <a:latin typeface="Arial"/>
                <a:cs typeface="Arial"/>
              </a:rPr>
              <a:t>задачу</a:t>
            </a:r>
          </a:p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effectLst>
                  <a:outerShdw dist="35921" dir="2700000" algn="ctr" rotWithShape="0">
                    <a:srgbClr val="000000"/>
                  </a:outerShdw>
                </a:effectLst>
                <a:latin typeface="Arial"/>
                <a:cs typeface="Arial"/>
              </a:rPr>
              <a:t>и выражение</a:t>
            </a:r>
          </a:p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effectLst>
                  <a:outerShdw dist="35921" dir="2700000" algn="ctr" rotWithShape="0">
                    <a:srgbClr val="000000"/>
                  </a:outerShdw>
                </a:effectLst>
                <a:latin typeface="Arial"/>
                <a:cs typeface="Arial"/>
              </a:rPr>
              <a:t>по выбору</a:t>
            </a:r>
          </a:p>
        </p:txBody>
      </p:sp>
      <p:sp>
        <p:nvSpPr>
          <p:cNvPr id="33807" name="Line 15"/>
          <p:cNvSpPr>
            <a:spLocks noChangeShapeType="1"/>
          </p:cNvSpPr>
          <p:nvPr/>
        </p:nvSpPr>
        <p:spPr bwMode="auto">
          <a:xfrm flipV="1">
            <a:off x="2987675" y="2708275"/>
            <a:ext cx="1296988" cy="865188"/>
          </a:xfrm>
          <a:prstGeom prst="line">
            <a:avLst/>
          </a:prstGeom>
          <a:noFill/>
          <a:ln w="76200">
            <a:solidFill>
              <a:srgbClr val="F2A710"/>
            </a:solidFill>
            <a:round/>
            <a:headEnd/>
            <a:tailEnd type="triangle" w="med" len="med"/>
          </a:ln>
          <a:effectLst>
            <a:outerShdw dist="35921" dir="2700000" algn="ctr" rotWithShape="0">
              <a:srgbClr val="000000"/>
            </a:outerShdw>
          </a:effectLst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3808" name="Line 16"/>
          <p:cNvSpPr>
            <a:spLocks noChangeShapeType="1"/>
          </p:cNvSpPr>
          <p:nvPr/>
        </p:nvSpPr>
        <p:spPr bwMode="auto">
          <a:xfrm flipV="1">
            <a:off x="3708400" y="4076700"/>
            <a:ext cx="647700" cy="288925"/>
          </a:xfrm>
          <a:prstGeom prst="line">
            <a:avLst/>
          </a:prstGeom>
          <a:noFill/>
          <a:ln w="76200">
            <a:solidFill>
              <a:srgbClr val="F2A710"/>
            </a:solidFill>
            <a:round/>
            <a:headEnd/>
            <a:tailEnd type="triangle" w="med" len="med"/>
          </a:ln>
          <a:effectLst>
            <a:outerShdw dist="35921" dir="2700000" algn="ctr" rotWithShape="0">
              <a:srgbClr val="000000"/>
            </a:outerShdw>
          </a:effectLst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4345" name="WordArt 17"/>
          <p:cNvSpPr>
            <a:spLocks noChangeArrowheads="1" noChangeShapeType="1" noTextEdit="1"/>
          </p:cNvSpPr>
          <p:nvPr/>
        </p:nvSpPr>
        <p:spPr bwMode="auto">
          <a:xfrm>
            <a:off x="4859338" y="188913"/>
            <a:ext cx="2808287" cy="1162050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ru-RU" sz="3600" kern="10" spc="-36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chemeClr val="folHlink"/>
                </a:solidFill>
                <a:effectLst>
                  <a:outerShdw dist="125724" dir="18900000" algn="ctr" rotWithShape="0">
                    <a:srgbClr val="000000"/>
                  </a:outerShdw>
                </a:effectLst>
                <a:latin typeface="Impact"/>
              </a:rPr>
              <a:t>Д / з 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/>
          </a:p>
          <a:p>
            <a:pPr eaLnBrk="1" hangingPunct="1">
              <a:defRPr/>
            </a:pPr>
            <a:endParaRPr lang="en-US" smtClean="0"/>
          </a:p>
          <a:p>
            <a:pPr eaLnBrk="1" hangingPunct="1">
              <a:defRPr/>
            </a:pPr>
            <a:endParaRPr lang="en-US" smtClean="0"/>
          </a:p>
          <a:p>
            <a:pPr eaLnBrk="1" hangingPunct="1">
              <a:defRPr/>
            </a:pPr>
            <a:endParaRPr lang="ru-RU" smtClean="0"/>
          </a:p>
        </p:txBody>
      </p:sp>
      <p:sp>
        <p:nvSpPr>
          <p:cNvPr id="16387" name="Rectangle 6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14EE67"/>
              </a:gs>
              <a:gs pos="100000">
                <a:srgbClr val="096E3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513" name="WordArt 9"/>
          <p:cNvSpPr>
            <a:spLocks noChangeArrowheads="1" noChangeShapeType="1" noTextEdit="1"/>
          </p:cNvSpPr>
          <p:nvPr/>
        </p:nvSpPr>
        <p:spPr bwMode="auto">
          <a:xfrm>
            <a:off x="1042988" y="1125538"/>
            <a:ext cx="7200900" cy="13684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28575">
                  <a:solidFill>
                    <a:schemeClr val="bg2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000000">
                      <a:alpha val="79999"/>
                    </a:srgbClr>
                  </a:outerShdw>
                </a:effectLst>
                <a:latin typeface="Impact"/>
              </a:rPr>
              <a:t>Спасибо за урок!</a:t>
            </a:r>
          </a:p>
        </p:txBody>
      </p:sp>
      <p:pic>
        <p:nvPicPr>
          <p:cNvPr id="16389" name="Picture 11" descr="Emotion sylvestre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313" y="2852738"/>
            <a:ext cx="3101975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15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15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15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1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sz="quarter"/>
          </p:nvPr>
        </p:nvSpPr>
        <p:spPr>
          <a:xfrm>
            <a:off x="142844" y="214290"/>
            <a:ext cx="2071702" cy="857256"/>
          </a:xfrm>
        </p:spPr>
        <p:txBody>
          <a:bodyPr/>
          <a:lstStyle/>
          <a:p>
            <a:pPr eaLnBrk="1" hangingPunct="1">
              <a:defRPr/>
            </a:pPr>
            <a:r>
              <a:rPr lang="en-US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2400</a:t>
            </a:r>
            <a:endParaRPr lang="ru-RU" spc="50" dirty="0" smtClean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1285852" y="928670"/>
            <a:ext cx="1643074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r>
              <a:rPr lang="en-US" sz="5400" b="1" kern="0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+mj-lt"/>
                <a:ea typeface="+mj-ea"/>
                <a:cs typeface="+mj-cs"/>
              </a:rPr>
              <a:t>400</a:t>
            </a:r>
            <a:endParaRPr lang="ru-RU" sz="5400" b="1" kern="0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2000232" y="1643050"/>
            <a:ext cx="2143140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r>
              <a:rPr lang="en-US" sz="5400" b="1" kern="0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+mj-lt"/>
                <a:ea typeface="+mj-ea"/>
                <a:cs typeface="+mj-cs"/>
              </a:rPr>
              <a:t>3000</a:t>
            </a:r>
            <a:endParaRPr lang="ru-RU" sz="5400" b="1" kern="0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3143240" y="2357430"/>
            <a:ext cx="1143008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r>
              <a:rPr lang="en-US" sz="5400" b="1" kern="0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+mj-lt"/>
                <a:ea typeface="+mj-ea"/>
                <a:cs typeface="+mj-cs"/>
              </a:rPr>
              <a:t>60</a:t>
            </a:r>
            <a:endParaRPr lang="ru-RU" sz="5400" b="1" kern="0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3643306" y="3000372"/>
            <a:ext cx="2071702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r>
              <a:rPr lang="en-US" sz="5400" b="1" kern="0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+mj-lt"/>
                <a:ea typeface="+mj-ea"/>
                <a:cs typeface="+mj-cs"/>
              </a:rPr>
              <a:t>1200</a:t>
            </a:r>
            <a:endParaRPr lang="ru-RU" sz="5400" b="1" kern="0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 bwMode="auto">
          <a:xfrm>
            <a:off x="5072066" y="3643314"/>
            <a:ext cx="1214446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r>
              <a:rPr lang="en-US" sz="5400" b="1" kern="0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+mj-lt"/>
                <a:ea typeface="+mj-ea"/>
                <a:cs typeface="+mj-cs"/>
              </a:rPr>
              <a:t>15</a:t>
            </a:r>
            <a:endParaRPr lang="ru-RU" sz="5400" b="1" kern="0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5643570" y="4357694"/>
            <a:ext cx="1643074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r>
              <a:rPr lang="en-US" sz="5400" b="1" kern="0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+mj-lt"/>
                <a:ea typeface="+mj-ea"/>
                <a:cs typeface="+mj-cs"/>
              </a:rPr>
              <a:t>800</a:t>
            </a:r>
            <a:endParaRPr lang="ru-RU" sz="5400" b="1" kern="0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 bwMode="auto">
          <a:xfrm>
            <a:off x="6715140" y="5072074"/>
            <a:ext cx="1643074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r>
              <a:rPr lang="en-US" sz="5400" b="1" kern="0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+mj-lt"/>
                <a:ea typeface="+mj-ea"/>
                <a:cs typeface="+mj-cs"/>
              </a:rPr>
              <a:t>960</a:t>
            </a:r>
            <a:endParaRPr lang="ru-RU" sz="5400" b="1" kern="0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 bwMode="auto">
          <a:xfrm>
            <a:off x="7858148" y="5715016"/>
            <a:ext cx="1214446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r>
              <a:rPr lang="en-US" sz="5400" b="1" kern="0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+mj-lt"/>
                <a:ea typeface="+mj-ea"/>
                <a:cs typeface="+mj-cs"/>
              </a:rPr>
              <a:t>36</a:t>
            </a:r>
            <a:endParaRPr lang="ru-RU" sz="5400" b="1" kern="0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13" name="Заголовок 1"/>
          <p:cNvSpPr txBox="1">
            <a:spLocks/>
          </p:cNvSpPr>
          <p:nvPr/>
        </p:nvSpPr>
        <p:spPr bwMode="auto">
          <a:xfrm>
            <a:off x="285720" y="6215082"/>
            <a:ext cx="2714644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r>
              <a:rPr lang="ru-RU" sz="2000" b="1" kern="0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+mj-lt"/>
                <a:ea typeface="+mj-ea"/>
                <a:cs typeface="+mj-cs"/>
              </a:rPr>
              <a:t>проверим</a:t>
            </a:r>
          </a:p>
        </p:txBody>
      </p:sp>
      <p:sp>
        <p:nvSpPr>
          <p:cNvPr id="14" name="Заголовок 1"/>
          <p:cNvSpPr txBox="1">
            <a:spLocks/>
          </p:cNvSpPr>
          <p:nvPr/>
        </p:nvSpPr>
        <p:spPr bwMode="auto">
          <a:xfrm>
            <a:off x="3071770" y="142852"/>
            <a:ext cx="6072230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r">
              <a:defRPr/>
            </a:pPr>
            <a:r>
              <a:rPr lang="ru-RU" sz="2400" b="1" kern="0" cap="all" dirty="0">
                <a:ln w="76200"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j-lt"/>
                <a:ea typeface="+mj-ea"/>
                <a:cs typeface="+mj-cs"/>
              </a:rPr>
              <a:t>Математический диктант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2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2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2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2" presetClass="entr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3286124"/>
            <a:ext cx="8385175" cy="1431925"/>
          </a:xfrm>
        </p:spPr>
        <p:txBody>
          <a:bodyPr/>
          <a:lstStyle/>
          <a:p>
            <a:pPr algn="ctr"/>
            <a:r>
              <a:rPr lang="ru-RU" dirty="0" smtClean="0"/>
              <a:t>Формула произведения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4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14EE67"/>
              </a:gs>
              <a:gs pos="100000">
                <a:srgbClr val="096E3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178" name="Text Box 10"/>
          <p:cNvSpPr txBox="1">
            <a:spLocks noChangeArrowheads="1"/>
          </p:cNvSpPr>
          <p:nvPr/>
        </p:nvSpPr>
        <p:spPr bwMode="auto">
          <a:xfrm>
            <a:off x="3348038" y="3213100"/>
            <a:ext cx="547211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0F0FF3">
                <a:alpha val="50000"/>
              </a:srgbClr>
            </a:outer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ru-RU" sz="4000" b="1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214313" y="533400"/>
          <a:ext cx="8643995" cy="6181155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357190"/>
                <a:gridCol w="2286014"/>
                <a:gridCol w="2143142"/>
                <a:gridCol w="1857386"/>
                <a:gridCol w="2000263"/>
              </a:tblGrid>
              <a:tr h="687591">
                <a:tc>
                  <a:txBody>
                    <a:bodyPr/>
                    <a:lstStyle/>
                    <a:p>
                      <a:pPr algn="l"/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dirty="0" smtClean="0"/>
                        <a:t>Расстояние </a:t>
                      </a:r>
                      <a:r>
                        <a:rPr lang="ru-RU" i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(</a:t>
                      </a:r>
                      <a:r>
                        <a:rPr lang="en-US" i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</a:t>
                      </a:r>
                      <a:r>
                        <a:rPr lang="ru-RU" i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)</a:t>
                      </a:r>
                      <a:endParaRPr lang="ru-RU" i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dirty="0" smtClean="0"/>
                        <a:t>Скорость </a:t>
                      </a:r>
                      <a:r>
                        <a:rPr lang="ru-RU" i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(</a:t>
                      </a:r>
                      <a:r>
                        <a:rPr lang="en-US" i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U</a:t>
                      </a:r>
                      <a:r>
                        <a:rPr lang="ru-RU" i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)</a:t>
                      </a:r>
                      <a:endParaRPr lang="ru-RU" i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dirty="0" smtClean="0"/>
                        <a:t>Время </a:t>
                      </a:r>
                      <a:r>
                        <a:rPr lang="ru-RU" i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(</a:t>
                      </a:r>
                      <a:r>
                        <a:rPr lang="en-US" i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t</a:t>
                      </a:r>
                      <a:r>
                        <a:rPr lang="ru-RU" i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)</a:t>
                      </a:r>
                      <a:endParaRPr lang="ru-RU" i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ru-RU" sz="3200" b="0" i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687591">
                <a:tc>
                  <a:txBody>
                    <a:bodyPr/>
                    <a:lstStyle/>
                    <a:p>
                      <a:pPr algn="l"/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b="1" dirty="0" smtClean="0"/>
                        <a:t>Работа </a:t>
                      </a:r>
                      <a:r>
                        <a:rPr lang="ru-RU" b="1" i="1" u="none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(А)</a:t>
                      </a:r>
                      <a:endParaRPr lang="ru-RU" b="1" i="1" u="none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/>
                        <a:t>Производительность </a:t>
                      </a:r>
                      <a:r>
                        <a:rPr lang="ru-RU" i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(</a:t>
                      </a:r>
                      <a:r>
                        <a:rPr lang="en-US" i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U</a:t>
                      </a:r>
                      <a:r>
                        <a:rPr lang="ru-RU" i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/>
                        <a:t>Время </a:t>
                      </a:r>
                      <a:r>
                        <a:rPr lang="ru-RU" b="1" i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(</a:t>
                      </a:r>
                      <a:r>
                        <a:rPr lang="en-US" b="1" i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t</a:t>
                      </a:r>
                      <a:r>
                        <a:rPr lang="ru-RU" b="1" i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)</a:t>
                      </a:r>
                    </a:p>
                    <a:p>
                      <a:pPr algn="l"/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ru-RU" b="1" dirty="0"/>
                    </a:p>
                  </a:txBody>
                  <a:tcPr/>
                </a:tc>
              </a:tr>
              <a:tr h="687591">
                <a:tc>
                  <a:txBody>
                    <a:bodyPr/>
                    <a:lstStyle/>
                    <a:p>
                      <a:pPr algn="l"/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b="1" dirty="0" smtClean="0"/>
                        <a:t>Стоимость</a:t>
                      </a:r>
                      <a:r>
                        <a:rPr lang="ru-RU" b="1" baseline="0" dirty="0" smtClean="0"/>
                        <a:t> </a:t>
                      </a:r>
                      <a:r>
                        <a:rPr lang="ru-RU" b="1" i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(С)</a:t>
                      </a:r>
                      <a:endParaRPr lang="ru-RU" b="1" i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b="1" dirty="0" smtClean="0"/>
                        <a:t>Цена </a:t>
                      </a:r>
                      <a:r>
                        <a:rPr lang="ru-RU" b="1" i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(а)</a:t>
                      </a:r>
                      <a:endParaRPr lang="ru-RU" b="1" i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b="1" dirty="0" smtClean="0"/>
                        <a:t>Количество товара </a:t>
                      </a:r>
                      <a:r>
                        <a:rPr lang="ru-RU" b="1" i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(</a:t>
                      </a:r>
                      <a:r>
                        <a:rPr lang="en-US" b="1" i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n</a:t>
                      </a:r>
                      <a:r>
                        <a:rPr lang="ru-RU" b="1" i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)</a:t>
                      </a:r>
                      <a:endParaRPr lang="ru-RU" b="1" i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ru-RU" dirty="0"/>
                    </a:p>
                  </a:txBody>
                  <a:tcPr/>
                </a:tc>
              </a:tr>
              <a:tr h="687591">
                <a:tc>
                  <a:txBody>
                    <a:bodyPr/>
                    <a:lstStyle/>
                    <a:p>
                      <a:pPr algn="l"/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b="1" dirty="0" smtClean="0"/>
                        <a:t>Объем бассейна </a:t>
                      </a:r>
                      <a:r>
                        <a:rPr lang="ru-RU" b="1" i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(</a:t>
                      </a:r>
                      <a:r>
                        <a:rPr lang="en-US" b="1" i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V</a:t>
                      </a:r>
                      <a:r>
                        <a:rPr lang="ru-RU" b="1" i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)</a:t>
                      </a:r>
                      <a:endParaRPr lang="ru-RU" b="1" i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b="1" dirty="0" smtClean="0"/>
                        <a:t>Скорость</a:t>
                      </a:r>
                      <a:r>
                        <a:rPr lang="ru-RU" b="1" baseline="0" dirty="0" smtClean="0"/>
                        <a:t> наполнения бассейна </a:t>
                      </a:r>
                      <a:r>
                        <a:rPr lang="en-US" b="1" i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(</a:t>
                      </a:r>
                      <a:r>
                        <a:rPr lang="ru-RU" b="1" i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а</a:t>
                      </a:r>
                      <a:r>
                        <a:rPr lang="en-US" b="1" i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)</a:t>
                      </a:r>
                      <a:endParaRPr lang="ru-RU" b="1" i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b="1" dirty="0" smtClean="0"/>
                        <a:t>Время наполнения </a:t>
                      </a:r>
                      <a:r>
                        <a:rPr lang="ru-RU" b="1" i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(</a:t>
                      </a:r>
                      <a:r>
                        <a:rPr lang="en-US" b="1" i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t</a:t>
                      </a:r>
                      <a:r>
                        <a:rPr lang="ru-RU" b="1" i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)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ru-RU" b="1" dirty="0"/>
                    </a:p>
                  </a:txBody>
                  <a:tcPr/>
                </a:tc>
              </a:tr>
              <a:tr h="687591">
                <a:tc>
                  <a:txBody>
                    <a:bodyPr/>
                    <a:lstStyle/>
                    <a:p>
                      <a:pPr algn="l"/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b="1" dirty="0" smtClean="0"/>
                        <a:t>Количество квартир</a:t>
                      </a:r>
                      <a:r>
                        <a:rPr lang="ru-RU" b="1" baseline="0" dirty="0" smtClean="0"/>
                        <a:t> в доме </a:t>
                      </a:r>
                      <a:r>
                        <a:rPr lang="en-US" b="1" i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(</a:t>
                      </a:r>
                      <a:r>
                        <a:rPr lang="ru-RU" b="1" i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К</a:t>
                      </a:r>
                      <a:r>
                        <a:rPr lang="en-US" b="1" i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)</a:t>
                      </a:r>
                      <a:endParaRPr lang="ru-RU" b="1" i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800" b="1" dirty="0" smtClean="0"/>
                        <a:t>Количество квартир  на одном этаже </a:t>
                      </a:r>
                      <a:r>
                        <a:rPr lang="ru-RU" b="1" i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(</a:t>
                      </a:r>
                      <a:r>
                        <a:rPr lang="en-US" b="1" i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k</a:t>
                      </a:r>
                      <a:r>
                        <a:rPr lang="ru-RU" b="1" i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)</a:t>
                      </a:r>
                      <a:endParaRPr lang="ru-RU" b="1" i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b="1" dirty="0" smtClean="0"/>
                        <a:t>Количество</a:t>
                      </a:r>
                      <a:r>
                        <a:rPr lang="ru-RU" b="1" baseline="0" dirty="0" smtClean="0"/>
                        <a:t> этажей </a:t>
                      </a:r>
                      <a:r>
                        <a:rPr lang="en-US" b="1" i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(n)</a:t>
                      </a:r>
                      <a:endParaRPr lang="ru-RU" b="1" i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ru-RU" b="1" dirty="0"/>
                    </a:p>
                  </a:txBody>
                  <a:tcPr/>
                </a:tc>
              </a:tr>
              <a:tr h="687591">
                <a:tc>
                  <a:txBody>
                    <a:bodyPr/>
                    <a:lstStyle/>
                    <a:p>
                      <a:pPr algn="l"/>
                      <a:r>
                        <a:rPr lang="ru-RU" dirty="0" smtClean="0"/>
                        <a:t>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b="1" dirty="0" smtClean="0"/>
                        <a:t>Площадь</a:t>
                      </a:r>
                      <a:r>
                        <a:rPr lang="ru-RU" b="1" baseline="0" dirty="0" smtClean="0"/>
                        <a:t> прямоугольника </a:t>
                      </a:r>
                      <a:r>
                        <a:rPr lang="ru-RU" b="1" i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(</a:t>
                      </a:r>
                      <a:r>
                        <a:rPr lang="en-US" b="1" i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</a:t>
                      </a:r>
                      <a:r>
                        <a:rPr lang="ru-RU" b="1" i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)</a:t>
                      </a:r>
                      <a:endParaRPr lang="ru-RU" b="1" i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b="1" dirty="0" smtClean="0"/>
                        <a:t>Длина</a:t>
                      </a:r>
                      <a:r>
                        <a:rPr lang="ru-RU" b="1" baseline="0" dirty="0" smtClean="0"/>
                        <a:t> </a:t>
                      </a:r>
                      <a:r>
                        <a:rPr lang="ru-RU" b="1" i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(а)</a:t>
                      </a:r>
                      <a:endParaRPr lang="ru-RU" b="1" i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b="1" dirty="0" smtClean="0"/>
                        <a:t>Ширина </a:t>
                      </a:r>
                      <a:r>
                        <a:rPr lang="ru-RU" b="1" i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(</a:t>
                      </a:r>
                      <a:r>
                        <a:rPr lang="en-US" b="1" i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b</a:t>
                      </a:r>
                      <a:r>
                        <a:rPr lang="ru-RU" b="1" i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)</a:t>
                      </a:r>
                      <a:endParaRPr lang="ru-RU" b="1" i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ru-RU" b="1" dirty="0"/>
                    </a:p>
                  </a:txBody>
                  <a:tcPr/>
                </a:tc>
              </a:tr>
              <a:tr h="687591">
                <a:tc>
                  <a:txBody>
                    <a:bodyPr/>
                    <a:lstStyle/>
                    <a:p>
                      <a:pPr algn="l"/>
                      <a:r>
                        <a:rPr lang="ru-RU" dirty="0" smtClean="0"/>
                        <a:t>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b="1" dirty="0" smtClean="0"/>
                        <a:t>Общая масса варенья </a:t>
                      </a:r>
                      <a:r>
                        <a:rPr lang="ru-RU" b="1" i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(М)</a:t>
                      </a:r>
                      <a:endParaRPr lang="ru-RU" b="1" i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b="1" dirty="0" smtClean="0"/>
                        <a:t>Масса в одной банке </a:t>
                      </a:r>
                      <a:r>
                        <a:rPr lang="ru-RU" b="1" i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(</a:t>
                      </a:r>
                      <a:r>
                        <a:rPr lang="en-US" b="1" i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m</a:t>
                      </a:r>
                      <a:r>
                        <a:rPr lang="ru-RU" b="1" i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)</a:t>
                      </a:r>
                      <a:endParaRPr lang="ru-RU" b="1" i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b="1" dirty="0" smtClean="0"/>
                        <a:t>Количество банок </a:t>
                      </a:r>
                      <a:r>
                        <a:rPr lang="ru-RU" b="1" i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(</a:t>
                      </a:r>
                      <a:r>
                        <a:rPr lang="en-US" b="1" i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n</a:t>
                      </a:r>
                      <a:r>
                        <a:rPr lang="ru-RU" b="1" i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)</a:t>
                      </a:r>
                      <a:endParaRPr lang="ru-RU" b="1" i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ru-RU" b="1" dirty="0"/>
                    </a:p>
                  </a:txBody>
                  <a:tcPr/>
                </a:tc>
              </a:tr>
              <a:tr h="687591">
                <a:tc>
                  <a:txBody>
                    <a:bodyPr/>
                    <a:lstStyle/>
                    <a:p>
                      <a:pPr algn="l"/>
                      <a:r>
                        <a:rPr lang="ru-RU" dirty="0" smtClean="0"/>
                        <a:t>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b="1" dirty="0" smtClean="0"/>
                        <a:t>Общий</a:t>
                      </a:r>
                      <a:r>
                        <a:rPr lang="ru-RU" b="1" baseline="0" dirty="0" smtClean="0"/>
                        <a:t> р</a:t>
                      </a:r>
                      <a:r>
                        <a:rPr lang="ru-RU" b="1" dirty="0" smtClean="0"/>
                        <a:t>асход ткани </a:t>
                      </a:r>
                      <a:r>
                        <a:rPr lang="en-US" b="1" dirty="0" smtClean="0"/>
                        <a:t>(P)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b="1" dirty="0" smtClean="0"/>
                        <a:t>Расход ткани на одно изделие </a:t>
                      </a:r>
                      <a:r>
                        <a:rPr lang="ru-RU" b="1" i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(</a:t>
                      </a:r>
                      <a:r>
                        <a:rPr lang="en-US" b="1" i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</a:t>
                      </a:r>
                      <a:r>
                        <a:rPr lang="ru-RU" b="1" i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)</a:t>
                      </a:r>
                      <a:endParaRPr lang="ru-RU" b="1" i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b="1" dirty="0" smtClean="0"/>
                        <a:t>Количество</a:t>
                      </a:r>
                      <a:r>
                        <a:rPr lang="ru-RU" b="1" baseline="0" dirty="0" smtClean="0"/>
                        <a:t> изделий </a:t>
                      </a:r>
                      <a:r>
                        <a:rPr lang="ru-RU" b="1" i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(</a:t>
                      </a:r>
                      <a:r>
                        <a:rPr lang="en-US" b="1" i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n</a:t>
                      </a:r>
                      <a:r>
                        <a:rPr lang="ru-RU" b="1" i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)</a:t>
                      </a:r>
                      <a:endParaRPr lang="ru-RU" b="1" i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ru-RU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6929438" y="571500"/>
            <a:ext cx="1857375" cy="5715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r>
              <a:rPr lang="en-US" sz="3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=</a:t>
            </a:r>
            <a:r>
              <a:rPr lang="en-US" sz="3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</a:t>
            </a:r>
            <a:r>
              <a:rPr lang="ru-RU" sz="3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</a:t>
            </a:r>
            <a:r>
              <a:rPr lang="ru-RU" sz="3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</a:t>
            </a:r>
            <a:endParaRPr lang="ru-RU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929438" y="1285875"/>
            <a:ext cx="1857375" cy="5715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r>
              <a:rPr lang="en-US" sz="3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=</a:t>
            </a:r>
            <a:r>
              <a:rPr lang="en-US" sz="3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</a:t>
            </a:r>
            <a:r>
              <a:rPr lang="ru-RU" sz="3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</a:t>
            </a:r>
            <a:r>
              <a:rPr lang="ru-RU" sz="3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</a:t>
            </a:r>
            <a:endParaRPr lang="ru-RU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6929438" y="2000250"/>
            <a:ext cx="1857375" cy="5715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r>
              <a:rPr lang="en-US" sz="3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=</a:t>
            </a:r>
            <a:r>
              <a:rPr lang="ru-RU" sz="3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r>
              <a:rPr lang="ru-RU" sz="3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</a:t>
            </a:r>
            <a:r>
              <a:rPr lang="ru-RU" sz="3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</a:t>
            </a:r>
            <a:endParaRPr lang="ru-RU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6929438" y="2786063"/>
            <a:ext cx="1857375" cy="5715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</a:t>
            </a:r>
            <a:r>
              <a:rPr lang="en-US" sz="3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=</a:t>
            </a:r>
            <a:r>
              <a:rPr lang="ru-RU" sz="3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r>
              <a:rPr lang="ru-RU" sz="3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 </a:t>
            </a:r>
            <a:r>
              <a:rPr lang="en-US" sz="3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</a:t>
            </a:r>
            <a:endParaRPr lang="ru-RU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6929438" y="3643313"/>
            <a:ext cx="1857375" cy="5715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</a:t>
            </a:r>
            <a:r>
              <a:rPr lang="en-US" sz="3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=</a:t>
            </a:r>
            <a:r>
              <a:rPr lang="en-US" sz="3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</a:t>
            </a:r>
            <a:r>
              <a:rPr lang="ru-RU" sz="3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 </a:t>
            </a:r>
            <a:r>
              <a:rPr lang="en-US" sz="3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</a:t>
            </a:r>
            <a:endParaRPr lang="ru-RU" b="1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6929438" y="4572000"/>
            <a:ext cx="1857375" cy="5715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r>
              <a:rPr lang="en-US" sz="3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=</a:t>
            </a:r>
            <a:r>
              <a:rPr lang="en-US" sz="3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r>
              <a:rPr lang="ru-RU" sz="3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 </a:t>
            </a:r>
            <a:r>
              <a:rPr lang="en-US" sz="3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</a:t>
            </a:r>
            <a:endParaRPr lang="ru-RU" b="1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6929438" y="5429250"/>
            <a:ext cx="1857375" cy="5715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</a:t>
            </a:r>
            <a:r>
              <a:rPr lang="en-US" sz="3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=</a:t>
            </a:r>
            <a:r>
              <a:rPr lang="en-US" sz="36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</a:t>
            </a:r>
            <a:r>
              <a:rPr lang="en-US" sz="36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</a:t>
            </a:r>
            <a:r>
              <a:rPr lang="en-US" sz="36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</a:t>
            </a:r>
            <a:endParaRPr lang="ru-RU" b="1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6929438" y="6072188"/>
            <a:ext cx="1857375" cy="5715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</a:t>
            </a:r>
            <a:r>
              <a:rPr lang="en-US" sz="3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=</a:t>
            </a:r>
            <a:r>
              <a:rPr lang="en-US" sz="3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 </a:t>
            </a:r>
            <a:r>
              <a:rPr lang="en-US" sz="3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 </a:t>
            </a:r>
            <a:r>
              <a:rPr lang="en-US" sz="3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</a:t>
            </a:r>
            <a:endParaRPr lang="ru-RU" b="1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5500688" y="142875"/>
            <a:ext cx="3286125" cy="3571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Формула  произведения</a:t>
            </a:r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WordArt 5"/>
          <p:cNvSpPr>
            <a:spLocks noChangeArrowheads="1" noChangeShapeType="1" noTextEdit="1"/>
          </p:cNvSpPr>
          <p:nvPr/>
        </p:nvSpPr>
        <p:spPr bwMode="auto">
          <a:xfrm>
            <a:off x="323850" y="333375"/>
            <a:ext cx="2016125" cy="7921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"/>
                <a:cs typeface="Arial"/>
              </a:rPr>
              <a:t>s=v t</a:t>
            </a:r>
            <a:endParaRPr lang="ru-RU" sz="3600" b="1" kern="1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8198" name="Oval 6"/>
          <p:cNvSpPr>
            <a:spLocks noChangeArrowheads="1"/>
          </p:cNvSpPr>
          <p:nvPr/>
        </p:nvSpPr>
        <p:spPr bwMode="auto">
          <a:xfrm>
            <a:off x="1835150" y="765175"/>
            <a:ext cx="144463" cy="144463"/>
          </a:xfrm>
          <a:prstGeom prst="ellipse">
            <a:avLst/>
          </a:prstGeom>
          <a:solidFill>
            <a:schemeClr val="tx1"/>
          </a:solidFill>
          <a:ln w="9525">
            <a:solidFill>
              <a:srgbClr val="0F0FF3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199" name="WordArt 7"/>
          <p:cNvSpPr>
            <a:spLocks noChangeArrowheads="1" noChangeShapeType="1" noTextEdit="1"/>
          </p:cNvSpPr>
          <p:nvPr/>
        </p:nvSpPr>
        <p:spPr bwMode="auto">
          <a:xfrm>
            <a:off x="250825" y="1341438"/>
            <a:ext cx="2016125" cy="7921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"/>
                <a:cs typeface="Arial"/>
              </a:rPr>
              <a:t>A=v t</a:t>
            </a:r>
            <a:endParaRPr lang="ru-RU" sz="3600" b="1" kern="1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8200" name="Oval 8"/>
          <p:cNvSpPr>
            <a:spLocks noChangeArrowheads="1"/>
          </p:cNvSpPr>
          <p:nvPr/>
        </p:nvSpPr>
        <p:spPr bwMode="auto">
          <a:xfrm>
            <a:off x="1835150" y="1773238"/>
            <a:ext cx="144463" cy="144462"/>
          </a:xfrm>
          <a:prstGeom prst="ellipse">
            <a:avLst/>
          </a:prstGeom>
          <a:solidFill>
            <a:schemeClr val="tx1"/>
          </a:solidFill>
          <a:ln w="9525">
            <a:solidFill>
              <a:srgbClr val="0F0FF3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201" name="WordArt 9"/>
          <p:cNvSpPr>
            <a:spLocks noChangeArrowheads="1" noChangeShapeType="1" noTextEdit="1"/>
          </p:cNvSpPr>
          <p:nvPr/>
        </p:nvSpPr>
        <p:spPr bwMode="auto">
          <a:xfrm>
            <a:off x="179388" y="2349500"/>
            <a:ext cx="2232025" cy="7921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"/>
                <a:cs typeface="Arial"/>
              </a:rPr>
              <a:t>C=a n</a:t>
            </a:r>
            <a:endParaRPr lang="ru-RU" sz="3600" b="1" kern="1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8202" name="Oval 10"/>
          <p:cNvSpPr>
            <a:spLocks noChangeArrowheads="1"/>
          </p:cNvSpPr>
          <p:nvPr/>
        </p:nvSpPr>
        <p:spPr bwMode="auto">
          <a:xfrm>
            <a:off x="1763713" y="2781300"/>
            <a:ext cx="144462" cy="144463"/>
          </a:xfrm>
          <a:prstGeom prst="ellipse">
            <a:avLst/>
          </a:prstGeom>
          <a:solidFill>
            <a:schemeClr val="tx1"/>
          </a:solidFill>
          <a:ln w="9525">
            <a:solidFill>
              <a:srgbClr val="0F0FF3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203" name="WordArt 11"/>
          <p:cNvSpPr>
            <a:spLocks noChangeArrowheads="1" noChangeShapeType="1" noTextEdit="1"/>
          </p:cNvSpPr>
          <p:nvPr/>
        </p:nvSpPr>
        <p:spPr bwMode="auto">
          <a:xfrm>
            <a:off x="6429375" y="785813"/>
            <a:ext cx="2160588" cy="7921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"/>
                <a:cs typeface="Arial"/>
              </a:rPr>
              <a:t>S=a b</a:t>
            </a:r>
            <a:endParaRPr lang="ru-RU" sz="3600" b="1" kern="1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8204" name="WordArt 12"/>
          <p:cNvSpPr>
            <a:spLocks noChangeArrowheads="1" noChangeShapeType="1" noTextEdit="1"/>
          </p:cNvSpPr>
          <p:nvPr/>
        </p:nvSpPr>
        <p:spPr bwMode="auto">
          <a:xfrm>
            <a:off x="3286125" y="3214688"/>
            <a:ext cx="2016125" cy="7921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"/>
                <a:cs typeface="Arial"/>
              </a:rPr>
              <a:t>V=a t</a:t>
            </a:r>
            <a:endParaRPr lang="ru-RU" sz="3600" b="1" kern="1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8205" name="WordArt 13"/>
          <p:cNvSpPr>
            <a:spLocks noChangeArrowheads="1" noChangeShapeType="1" noTextEdit="1"/>
          </p:cNvSpPr>
          <p:nvPr/>
        </p:nvSpPr>
        <p:spPr bwMode="auto">
          <a:xfrm>
            <a:off x="3286125" y="2214563"/>
            <a:ext cx="2016125" cy="7921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"/>
                <a:cs typeface="Arial"/>
              </a:rPr>
              <a:t>K=k n</a:t>
            </a:r>
            <a:endParaRPr lang="ru-RU" sz="3600" b="1" kern="1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8206" name="WordArt 14"/>
          <p:cNvSpPr>
            <a:spLocks noChangeArrowheads="1" noChangeShapeType="1" noTextEdit="1"/>
          </p:cNvSpPr>
          <p:nvPr/>
        </p:nvSpPr>
        <p:spPr bwMode="auto">
          <a:xfrm>
            <a:off x="6443663" y="2924175"/>
            <a:ext cx="2232025" cy="10080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"/>
                <a:cs typeface="Arial"/>
              </a:rPr>
              <a:t>P=p n</a:t>
            </a:r>
            <a:endParaRPr lang="ru-RU" sz="3600" b="1" kern="1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8207" name="WordArt 15"/>
          <p:cNvSpPr>
            <a:spLocks noChangeArrowheads="1" noChangeShapeType="1" noTextEdit="1"/>
          </p:cNvSpPr>
          <p:nvPr/>
        </p:nvSpPr>
        <p:spPr bwMode="auto">
          <a:xfrm>
            <a:off x="6516688" y="1844675"/>
            <a:ext cx="2232025" cy="7921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"/>
                <a:cs typeface="Arial"/>
              </a:rPr>
              <a:t>M=m n</a:t>
            </a:r>
            <a:endParaRPr lang="ru-RU" sz="3600" b="1" kern="1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8210" name="Oval 18"/>
          <p:cNvSpPr>
            <a:spLocks noChangeArrowheads="1"/>
          </p:cNvSpPr>
          <p:nvPr/>
        </p:nvSpPr>
        <p:spPr bwMode="auto">
          <a:xfrm>
            <a:off x="4859338" y="3573463"/>
            <a:ext cx="144462" cy="144462"/>
          </a:xfrm>
          <a:prstGeom prst="ellipse">
            <a:avLst/>
          </a:prstGeom>
          <a:solidFill>
            <a:schemeClr val="tx1"/>
          </a:solidFill>
          <a:ln w="9525">
            <a:solidFill>
              <a:srgbClr val="0F0FF3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211" name="Oval 19"/>
          <p:cNvSpPr>
            <a:spLocks noChangeArrowheads="1"/>
          </p:cNvSpPr>
          <p:nvPr/>
        </p:nvSpPr>
        <p:spPr bwMode="auto">
          <a:xfrm>
            <a:off x="4716463" y="2641600"/>
            <a:ext cx="144462" cy="144463"/>
          </a:xfrm>
          <a:prstGeom prst="ellipse">
            <a:avLst/>
          </a:prstGeom>
          <a:solidFill>
            <a:schemeClr val="tx1"/>
          </a:solidFill>
          <a:ln w="9525">
            <a:solidFill>
              <a:srgbClr val="0F0FF3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212" name="Oval 20"/>
          <p:cNvSpPr>
            <a:spLocks noChangeArrowheads="1"/>
          </p:cNvSpPr>
          <p:nvPr/>
        </p:nvSpPr>
        <p:spPr bwMode="auto">
          <a:xfrm>
            <a:off x="8027988" y="3429000"/>
            <a:ext cx="144462" cy="144463"/>
          </a:xfrm>
          <a:prstGeom prst="ellipse">
            <a:avLst/>
          </a:prstGeom>
          <a:solidFill>
            <a:schemeClr val="tx1"/>
          </a:solidFill>
          <a:ln w="9525">
            <a:solidFill>
              <a:srgbClr val="0F0FF3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213" name="Oval 21"/>
          <p:cNvSpPr>
            <a:spLocks noChangeArrowheads="1"/>
          </p:cNvSpPr>
          <p:nvPr/>
        </p:nvSpPr>
        <p:spPr bwMode="auto">
          <a:xfrm>
            <a:off x="8172450" y="2276475"/>
            <a:ext cx="144463" cy="144463"/>
          </a:xfrm>
          <a:prstGeom prst="ellipse">
            <a:avLst/>
          </a:prstGeom>
          <a:solidFill>
            <a:schemeClr val="tx1"/>
          </a:solidFill>
          <a:ln w="9525">
            <a:solidFill>
              <a:srgbClr val="0F0FF3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214" name="Oval 22"/>
          <p:cNvSpPr>
            <a:spLocks noChangeArrowheads="1"/>
          </p:cNvSpPr>
          <p:nvPr/>
        </p:nvSpPr>
        <p:spPr bwMode="auto">
          <a:xfrm>
            <a:off x="7885113" y="1125538"/>
            <a:ext cx="144462" cy="144462"/>
          </a:xfrm>
          <a:prstGeom prst="ellipse">
            <a:avLst/>
          </a:prstGeom>
          <a:solidFill>
            <a:schemeClr val="tx1"/>
          </a:solidFill>
          <a:ln w="9525">
            <a:solidFill>
              <a:srgbClr val="0F0FF3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215" name="WordArt 23"/>
          <p:cNvSpPr>
            <a:spLocks noChangeArrowheads="1" noChangeShapeType="1" noTextEdit="1"/>
          </p:cNvSpPr>
          <p:nvPr/>
        </p:nvSpPr>
        <p:spPr bwMode="auto">
          <a:xfrm>
            <a:off x="2484438" y="5734050"/>
            <a:ext cx="3887787" cy="7905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2A710"/>
                </a:solidFill>
                <a:effectLst>
                  <a:outerShdw dist="63500" dir="2212194" algn="ctr" rotWithShape="0">
                    <a:srgbClr val="000000"/>
                  </a:outerShdw>
                </a:effectLst>
                <a:latin typeface="Arial"/>
                <a:cs typeface="Arial"/>
              </a:rPr>
              <a:t>a=b  c</a:t>
            </a:r>
            <a:endParaRPr lang="ru-RU" sz="3600" b="1" kern="1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2A710"/>
              </a:solidFill>
              <a:effectLst>
                <a:outerShdw dist="63500" dir="2212194" algn="ctr" rotWithShape="0">
                  <a:srgbClr val="000000"/>
                </a:outerShdw>
              </a:effectLst>
              <a:latin typeface="Arial"/>
              <a:cs typeface="Arial"/>
            </a:endParaRPr>
          </a:p>
        </p:txBody>
      </p:sp>
      <p:sp>
        <p:nvSpPr>
          <p:cNvPr id="8216" name="Oval 24"/>
          <p:cNvSpPr>
            <a:spLocks noChangeArrowheads="1"/>
          </p:cNvSpPr>
          <p:nvPr/>
        </p:nvSpPr>
        <p:spPr bwMode="auto">
          <a:xfrm>
            <a:off x="5219700" y="6092825"/>
            <a:ext cx="215900" cy="215900"/>
          </a:xfrm>
          <a:prstGeom prst="ellipse">
            <a:avLst/>
          </a:prstGeom>
          <a:solidFill>
            <a:srgbClr val="F2A710"/>
          </a:solidFill>
          <a:ln w="9525">
            <a:solidFill>
              <a:srgbClr val="000000"/>
            </a:solidFill>
            <a:round/>
            <a:headEnd/>
            <a:tailEnd/>
          </a:ln>
          <a:effectLst>
            <a:outerShdw dist="53882" dir="2700000" algn="ctr" rotWithShape="0">
              <a:srgbClr val="000000"/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82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82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8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82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82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8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82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82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8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82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82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8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82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82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8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82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82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8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000"/>
                            </p:stCondLst>
                            <p:childTnLst>
                              <p:par>
                                <p:cTn id="7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82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82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2000"/>
                                        <p:tgtEl>
                                          <p:spTgt spid="8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2000" fill="hold"/>
                                        <p:tgtEl>
                                          <p:spTgt spid="82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000" fill="hold"/>
                                        <p:tgtEl>
                                          <p:spTgt spid="82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2000"/>
                                        <p:tgtEl>
                                          <p:spTgt spid="8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2000" fill="hold"/>
                                        <p:tgtEl>
                                          <p:spTgt spid="82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2000" fill="hold"/>
                                        <p:tgtEl>
                                          <p:spTgt spid="82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2000"/>
                                        <p:tgtEl>
                                          <p:spTgt spid="8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2000" fill="hold"/>
                                        <p:tgtEl>
                                          <p:spTgt spid="82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2000" fill="hold"/>
                                        <p:tgtEl>
                                          <p:spTgt spid="82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2000"/>
                                        <p:tgtEl>
                                          <p:spTgt spid="8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2000" fill="hold"/>
                                        <p:tgtEl>
                                          <p:spTgt spid="82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2000" fill="hold"/>
                                        <p:tgtEl>
                                          <p:spTgt spid="82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2000"/>
                                        <p:tgtEl>
                                          <p:spTgt spid="8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2000" fill="hold"/>
                                        <p:tgtEl>
                                          <p:spTgt spid="82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2000" fill="hold"/>
                                        <p:tgtEl>
                                          <p:spTgt spid="82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2000"/>
                                        <p:tgtEl>
                                          <p:spTgt spid="8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2000" fill="hold"/>
                                        <p:tgtEl>
                                          <p:spTgt spid="82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2000" fill="hold"/>
                                        <p:tgtEl>
                                          <p:spTgt spid="82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2000"/>
                                        <p:tgtEl>
                                          <p:spTgt spid="8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7" grpId="0" animBg="1"/>
      <p:bldP spid="8198" grpId="0" animBg="1"/>
      <p:bldP spid="8199" grpId="0" animBg="1"/>
      <p:bldP spid="8200" grpId="0" animBg="1"/>
      <p:bldP spid="8201" grpId="0" animBg="1"/>
      <p:bldP spid="8202" grpId="0" animBg="1"/>
      <p:bldP spid="8203" grpId="0" animBg="1"/>
      <p:bldP spid="8204" grpId="0" animBg="1"/>
      <p:bldP spid="8205" grpId="0" animBg="1"/>
      <p:bldP spid="8206" grpId="0" animBg="1"/>
      <p:bldP spid="8207" grpId="0" animBg="1"/>
      <p:bldP spid="8210" grpId="0" animBg="1"/>
      <p:bldP spid="8211" grpId="0" animBg="1"/>
      <p:bldP spid="8212" grpId="0" animBg="1"/>
      <p:bldP spid="8213" grpId="0" animBg="1"/>
      <p:bldP spid="8214" grpId="0" animBg="1"/>
      <p:bldP spid="8215" grpId="0" animBg="1"/>
      <p:bldP spid="82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4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100000">
                <a:schemeClr val="tx2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195" name="WordArt 38"/>
          <p:cNvSpPr>
            <a:spLocks noChangeArrowheads="1" noChangeShapeType="1" noTextEdit="1"/>
          </p:cNvSpPr>
          <p:nvPr/>
        </p:nvSpPr>
        <p:spPr bwMode="auto">
          <a:xfrm>
            <a:off x="468313" y="260350"/>
            <a:ext cx="8207375" cy="7461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F0FF3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53882" dir="2700000" algn="ctr" rotWithShape="0">
                    <a:srgbClr val="0F0FF3">
                      <a:alpha val="79999"/>
                    </a:srgbClr>
                  </a:outerShdw>
                </a:effectLst>
                <a:latin typeface="Impact"/>
              </a:rPr>
              <a:t>Проверка:</a:t>
            </a:r>
          </a:p>
        </p:txBody>
      </p:sp>
      <p:sp>
        <p:nvSpPr>
          <p:cNvPr id="11303" name="WordArt 39"/>
          <p:cNvSpPr>
            <a:spLocks noChangeArrowheads="1" noChangeShapeType="1" noTextEdit="1"/>
          </p:cNvSpPr>
          <p:nvPr/>
        </p:nvSpPr>
        <p:spPr bwMode="auto">
          <a:xfrm>
            <a:off x="250825" y="1268413"/>
            <a:ext cx="8497888" cy="7207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F0FF3"/>
                </a:solidFill>
                <a:effectLst>
                  <a:outerShdw dist="35921" dir="2700000" algn="ctr" rotWithShape="0">
                    <a:schemeClr val="tx2"/>
                  </a:outerShdw>
                </a:effectLst>
                <a:latin typeface="Arial"/>
                <a:cs typeface="Arial"/>
              </a:rPr>
              <a:t>1) 32+24=56(км)- прошел турист за два дня; </a:t>
            </a:r>
          </a:p>
        </p:txBody>
      </p:sp>
      <p:sp>
        <p:nvSpPr>
          <p:cNvPr id="11304" name="WordArt 40"/>
          <p:cNvSpPr>
            <a:spLocks noChangeArrowheads="1" noChangeShapeType="1" noTextEdit="1"/>
          </p:cNvSpPr>
          <p:nvPr/>
        </p:nvSpPr>
        <p:spPr bwMode="auto">
          <a:xfrm>
            <a:off x="250825" y="3141663"/>
            <a:ext cx="8351838" cy="7207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F0FF3"/>
                </a:solidFill>
                <a:latin typeface="Arial"/>
                <a:cs typeface="Arial"/>
              </a:rPr>
              <a:t>3)32:4=8(ч)- время в 1-ый день;</a:t>
            </a:r>
          </a:p>
        </p:txBody>
      </p:sp>
      <p:sp>
        <p:nvSpPr>
          <p:cNvPr id="11305" name="WordArt 41"/>
          <p:cNvSpPr>
            <a:spLocks noChangeArrowheads="1" noChangeShapeType="1" noTextEdit="1"/>
          </p:cNvSpPr>
          <p:nvPr/>
        </p:nvSpPr>
        <p:spPr bwMode="auto">
          <a:xfrm>
            <a:off x="250825" y="4076700"/>
            <a:ext cx="8497888" cy="7207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F0FF3"/>
                </a:solidFill>
                <a:latin typeface="Arial"/>
                <a:cs typeface="Arial"/>
              </a:rPr>
              <a:t>4)24:4=6(ч)- время во 2-ой день.</a:t>
            </a:r>
          </a:p>
        </p:txBody>
      </p:sp>
      <p:sp>
        <p:nvSpPr>
          <p:cNvPr id="11306" name="WordArt 42"/>
          <p:cNvSpPr>
            <a:spLocks noChangeArrowheads="1" noChangeShapeType="1" noTextEdit="1"/>
          </p:cNvSpPr>
          <p:nvPr/>
        </p:nvSpPr>
        <p:spPr bwMode="auto">
          <a:xfrm>
            <a:off x="250825" y="2276475"/>
            <a:ext cx="8424863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F0FF3"/>
                </a:solidFill>
                <a:effectLst>
                  <a:outerShdw dist="35921" dir="2700000" algn="ctr" rotWithShape="0">
                    <a:schemeClr val="tx2"/>
                  </a:outerShdw>
                </a:effectLst>
                <a:latin typeface="Arial"/>
                <a:cs typeface="Arial"/>
              </a:rPr>
              <a:t>2)56:14=4(км/ч)-скорость туриста;</a:t>
            </a:r>
          </a:p>
        </p:txBody>
      </p:sp>
      <p:sp>
        <p:nvSpPr>
          <p:cNvPr id="11307" name="WordArt 43"/>
          <p:cNvSpPr>
            <a:spLocks noChangeArrowheads="1" noChangeShapeType="1" noTextEdit="1"/>
          </p:cNvSpPr>
          <p:nvPr/>
        </p:nvSpPr>
        <p:spPr bwMode="auto">
          <a:xfrm>
            <a:off x="539750" y="5300663"/>
            <a:ext cx="7632700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accent2"/>
                </a:solidFill>
                <a:latin typeface="Arial"/>
                <a:cs typeface="Arial"/>
              </a:rPr>
              <a:t>Ответ: 8 часов, 6 часов.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13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13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1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13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13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1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13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13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1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13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13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11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13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13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1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03" grpId="0" animBg="1"/>
      <p:bldP spid="11304" grpId="0" animBg="1"/>
      <p:bldP spid="11305" grpId="0" animBg="1"/>
      <p:bldP spid="11306" grpId="0" animBg="1"/>
      <p:bldP spid="1130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  <p:sp>
        <p:nvSpPr>
          <p:cNvPr id="22531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  <p:sp>
        <p:nvSpPr>
          <p:cNvPr id="9220" name="Rectangle 4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14EE67"/>
              </a:gs>
              <a:gs pos="100000">
                <a:srgbClr val="096E3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/>
          </a:p>
        </p:txBody>
      </p:sp>
      <p:graphicFrame>
        <p:nvGraphicFramePr>
          <p:cNvPr id="22641" name="Group 113"/>
          <p:cNvGraphicFramePr>
            <a:graphicFrameLocks noGrp="1"/>
          </p:cNvGraphicFramePr>
          <p:nvPr/>
        </p:nvGraphicFramePr>
        <p:xfrm>
          <a:off x="323850" y="333375"/>
          <a:ext cx="8640763" cy="5111752"/>
        </p:xfrm>
        <a:graphic>
          <a:graphicData uri="http://schemas.openxmlformats.org/drawingml/2006/table">
            <a:tbl>
              <a:tblPr/>
              <a:tblGrid>
                <a:gridCol w="1368425"/>
                <a:gridCol w="2087563"/>
                <a:gridCol w="3097212"/>
                <a:gridCol w="2087563"/>
              </a:tblGrid>
              <a:tr h="12779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ru-RU" sz="5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635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5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F0FF3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A</a:t>
                      </a:r>
                      <a:endParaRPr kumimoji="0" lang="ru-RU" sz="5400" b="0" i="0" u="none" strike="noStrike" cap="none" normalizeH="0" baseline="0" smtClean="0">
                        <a:ln>
                          <a:noFill/>
                        </a:ln>
                        <a:solidFill>
                          <a:srgbClr val="0F0FF3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635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5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F0FF3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v</a:t>
                      </a:r>
                      <a:endParaRPr kumimoji="0" lang="ru-RU" sz="5400" b="0" i="0" u="none" strike="noStrike" cap="none" normalizeH="0" baseline="0" smtClean="0">
                        <a:ln>
                          <a:noFill/>
                        </a:ln>
                        <a:solidFill>
                          <a:srgbClr val="0F0FF3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635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5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F0FF3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t</a:t>
                      </a:r>
                      <a:endParaRPr kumimoji="0" lang="ru-RU" sz="5400" b="0" i="0" u="none" strike="noStrike" cap="none" normalizeH="0" baseline="0" smtClean="0">
                        <a:ln>
                          <a:noFill/>
                        </a:ln>
                        <a:solidFill>
                          <a:srgbClr val="0F0FF3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635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</a:tr>
              <a:tr h="12779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5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F0FF3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I</a:t>
                      </a:r>
                      <a:endParaRPr kumimoji="0" lang="ru-RU" sz="5400" b="0" i="0" u="none" strike="noStrike" cap="none" normalizeH="0" baseline="0" smtClean="0">
                        <a:ln>
                          <a:noFill/>
                        </a:ln>
                        <a:solidFill>
                          <a:srgbClr val="0F0FF3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635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ru-RU" sz="5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635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ru-RU" sz="5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635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ru-RU" sz="5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635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</a:tr>
              <a:tr h="12779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5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F0FF3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II</a:t>
                      </a:r>
                      <a:endParaRPr kumimoji="0" lang="ru-RU" sz="5400" b="0" i="0" u="none" strike="noStrike" cap="none" normalizeH="0" baseline="0" smtClean="0">
                        <a:ln>
                          <a:noFill/>
                        </a:ln>
                        <a:solidFill>
                          <a:srgbClr val="0F0FF3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635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ru-RU" sz="5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635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ru-RU" sz="5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635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</a:tr>
              <a:tr h="12779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5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F0FF3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I+II</a:t>
                      </a:r>
                      <a:endParaRPr kumimoji="0" lang="ru-RU" sz="5400" b="0" i="0" u="none" strike="noStrike" cap="none" normalizeH="0" baseline="0" smtClean="0">
                        <a:ln>
                          <a:noFill/>
                        </a:ln>
                        <a:solidFill>
                          <a:srgbClr val="0F0FF3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635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ru-RU" sz="5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635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ru-RU" sz="5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635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</a:tr>
            </a:tbl>
          </a:graphicData>
        </a:graphic>
      </p:graphicFrame>
      <p:sp>
        <p:nvSpPr>
          <p:cNvPr id="22626" name="WordArt 98"/>
          <p:cNvSpPr>
            <a:spLocks noChangeArrowheads="1" noChangeShapeType="1" noTextEdit="1"/>
          </p:cNvSpPr>
          <p:nvPr/>
        </p:nvSpPr>
        <p:spPr bwMode="auto">
          <a:xfrm>
            <a:off x="3924300" y="2708275"/>
            <a:ext cx="2663825" cy="4619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F0FF3"/>
                </a:solidFill>
                <a:latin typeface="Arial"/>
                <a:cs typeface="Arial"/>
              </a:rPr>
              <a:t>одинаковая</a:t>
            </a:r>
          </a:p>
        </p:txBody>
      </p:sp>
      <p:sp>
        <p:nvSpPr>
          <p:cNvPr id="22631" name="WordArt 103"/>
          <p:cNvSpPr>
            <a:spLocks noChangeArrowheads="1" noChangeShapeType="1" noTextEdit="1"/>
          </p:cNvSpPr>
          <p:nvPr/>
        </p:nvSpPr>
        <p:spPr bwMode="auto">
          <a:xfrm>
            <a:off x="2124075" y="1989138"/>
            <a:ext cx="1404938" cy="4127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F0FF3"/>
                </a:solidFill>
                <a:latin typeface="Arial"/>
                <a:cs typeface="Arial"/>
              </a:rPr>
              <a:t>32 игр.</a:t>
            </a:r>
          </a:p>
        </p:txBody>
      </p:sp>
      <p:sp>
        <p:nvSpPr>
          <p:cNvPr id="22636" name="WordArt 108"/>
          <p:cNvSpPr>
            <a:spLocks noChangeArrowheads="1" noChangeShapeType="1" noTextEdit="1"/>
          </p:cNvSpPr>
          <p:nvPr/>
        </p:nvSpPr>
        <p:spPr bwMode="auto">
          <a:xfrm>
            <a:off x="2124075" y="3213100"/>
            <a:ext cx="1404938" cy="4127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F0FF3"/>
                </a:solidFill>
                <a:latin typeface="Arial"/>
                <a:cs typeface="Arial"/>
              </a:rPr>
              <a:t>24 игр.</a:t>
            </a:r>
          </a:p>
        </p:txBody>
      </p:sp>
      <p:sp>
        <p:nvSpPr>
          <p:cNvPr id="22637" name="WordArt 109"/>
          <p:cNvSpPr>
            <a:spLocks noChangeArrowheads="1" noChangeShapeType="1" noTextEdit="1"/>
          </p:cNvSpPr>
          <p:nvPr/>
        </p:nvSpPr>
        <p:spPr bwMode="auto">
          <a:xfrm>
            <a:off x="1763713" y="4437063"/>
            <a:ext cx="1944687" cy="4127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F0FF3"/>
                </a:solidFill>
                <a:latin typeface="Arial"/>
                <a:cs typeface="Arial"/>
              </a:rPr>
              <a:t>(32+24)игр.</a:t>
            </a:r>
          </a:p>
        </p:txBody>
      </p:sp>
      <p:sp>
        <p:nvSpPr>
          <p:cNvPr id="22642" name="WordArt 114"/>
          <p:cNvSpPr>
            <a:spLocks noChangeArrowheads="1" noChangeShapeType="1" noTextEdit="1"/>
          </p:cNvSpPr>
          <p:nvPr/>
        </p:nvSpPr>
        <p:spPr bwMode="auto">
          <a:xfrm>
            <a:off x="7451725" y="1989138"/>
            <a:ext cx="900113" cy="5746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F0FF3"/>
                </a:solidFill>
                <a:latin typeface="Arial"/>
                <a:cs typeface="Arial"/>
              </a:rPr>
              <a:t>? ч</a:t>
            </a:r>
          </a:p>
        </p:txBody>
      </p:sp>
      <p:sp>
        <p:nvSpPr>
          <p:cNvPr id="22643" name="WordArt 115"/>
          <p:cNvSpPr>
            <a:spLocks noChangeArrowheads="1" noChangeShapeType="1" noTextEdit="1"/>
          </p:cNvSpPr>
          <p:nvPr/>
        </p:nvSpPr>
        <p:spPr bwMode="auto">
          <a:xfrm>
            <a:off x="7451725" y="3284538"/>
            <a:ext cx="973138" cy="5762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F0FF3"/>
                </a:solidFill>
                <a:latin typeface="Arial"/>
                <a:cs typeface="Arial"/>
              </a:rPr>
              <a:t>? ч</a:t>
            </a:r>
          </a:p>
        </p:txBody>
      </p:sp>
      <p:sp>
        <p:nvSpPr>
          <p:cNvPr id="22644" name="WordArt 116"/>
          <p:cNvSpPr>
            <a:spLocks noChangeArrowheads="1" noChangeShapeType="1" noTextEdit="1"/>
          </p:cNvSpPr>
          <p:nvPr/>
        </p:nvSpPr>
        <p:spPr bwMode="auto">
          <a:xfrm>
            <a:off x="7308850" y="4508500"/>
            <a:ext cx="1150938" cy="43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F0FF3"/>
                </a:solidFill>
                <a:latin typeface="Arial"/>
                <a:cs typeface="Arial"/>
              </a:rPr>
              <a:t>14 ч</a:t>
            </a:r>
          </a:p>
        </p:txBody>
      </p:sp>
      <p:sp>
        <p:nvSpPr>
          <p:cNvPr id="22645" name="WordArt 117"/>
          <p:cNvSpPr>
            <a:spLocks noChangeArrowheads="1" noChangeShapeType="1" noTextEdit="1"/>
          </p:cNvSpPr>
          <p:nvPr/>
        </p:nvSpPr>
        <p:spPr bwMode="auto">
          <a:xfrm>
            <a:off x="323850" y="5589588"/>
            <a:ext cx="8424863" cy="1079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latin typeface="Arial"/>
                <a:cs typeface="Arial"/>
              </a:rPr>
              <a:t>Ответ: 1-ый мастер затратил</a:t>
            </a:r>
          </a:p>
          <a:p>
            <a:pPr algn="ctr"/>
            <a:r>
              <a:rPr lang="ru-RU" sz="3600" b="1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latin typeface="Arial"/>
                <a:cs typeface="Arial"/>
              </a:rPr>
              <a:t> на работу 8 часов, а 2-ой - 6 часов.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26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6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2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6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6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2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26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26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2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26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26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26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26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26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26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26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26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2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26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26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26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3000" fill="hold"/>
                                        <p:tgtEl>
                                          <p:spTgt spid="226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3000" fill="hold"/>
                                        <p:tgtEl>
                                          <p:spTgt spid="226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3000"/>
                                        <p:tgtEl>
                                          <p:spTgt spid="226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626" grpId="0" animBg="1"/>
      <p:bldP spid="22631" grpId="0" animBg="1"/>
      <p:bldP spid="22636" grpId="0" animBg="1"/>
      <p:bldP spid="22637" grpId="0" animBg="1"/>
      <p:bldP spid="22642" grpId="0" animBg="1"/>
      <p:bldP spid="22643" grpId="0" animBg="1"/>
      <p:bldP spid="22644" grpId="0" animBg="1"/>
      <p:bldP spid="2264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  <p:sp>
        <p:nvSpPr>
          <p:cNvPr id="25603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  <p:sp>
        <p:nvSpPr>
          <p:cNvPr id="10244" name="Rectangle 4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14EE67"/>
              </a:gs>
              <a:gs pos="100000">
                <a:srgbClr val="096E3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/>
          </a:p>
        </p:txBody>
      </p:sp>
      <p:graphicFrame>
        <p:nvGraphicFramePr>
          <p:cNvPr id="25605" name="Group 5"/>
          <p:cNvGraphicFramePr>
            <a:graphicFrameLocks noGrp="1"/>
          </p:cNvGraphicFramePr>
          <p:nvPr/>
        </p:nvGraphicFramePr>
        <p:xfrm>
          <a:off x="323850" y="333375"/>
          <a:ext cx="8640763" cy="5111752"/>
        </p:xfrm>
        <a:graphic>
          <a:graphicData uri="http://schemas.openxmlformats.org/drawingml/2006/table">
            <a:tbl>
              <a:tblPr/>
              <a:tblGrid>
                <a:gridCol w="1368425"/>
                <a:gridCol w="2087563"/>
                <a:gridCol w="3097212"/>
                <a:gridCol w="2087563"/>
              </a:tblGrid>
              <a:tr h="12779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ru-RU" sz="5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635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5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F0FF3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С</a:t>
                      </a:r>
                    </a:p>
                  </a:txBody>
                  <a:tcPr horzOverflow="overflow">
                    <a:lnL w="635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5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F0FF3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а</a:t>
                      </a:r>
                    </a:p>
                  </a:txBody>
                  <a:tcPr horzOverflow="overflow">
                    <a:lnL w="635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5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F0FF3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n</a:t>
                      </a:r>
                      <a:endParaRPr kumimoji="0" lang="ru-RU" sz="5400" b="0" i="0" u="none" strike="noStrike" cap="none" normalizeH="0" baseline="0" smtClean="0">
                        <a:ln>
                          <a:noFill/>
                        </a:ln>
                        <a:solidFill>
                          <a:srgbClr val="0F0FF3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635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</a:tr>
              <a:tr h="12779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5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F0FF3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I</a:t>
                      </a:r>
                      <a:endParaRPr kumimoji="0" lang="ru-RU" sz="5400" b="0" i="0" u="none" strike="noStrike" cap="none" normalizeH="0" baseline="0" smtClean="0">
                        <a:ln>
                          <a:noFill/>
                        </a:ln>
                        <a:solidFill>
                          <a:srgbClr val="0F0FF3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635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ru-RU" sz="5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635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ru-RU" sz="5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635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ru-RU" sz="5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635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</a:tr>
              <a:tr h="12779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5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F0FF3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II</a:t>
                      </a:r>
                      <a:endParaRPr kumimoji="0" lang="ru-RU" sz="5400" b="0" i="0" u="none" strike="noStrike" cap="none" normalizeH="0" baseline="0" smtClean="0">
                        <a:ln>
                          <a:noFill/>
                        </a:ln>
                        <a:solidFill>
                          <a:srgbClr val="0F0FF3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635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ru-RU" sz="5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635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ru-RU" sz="5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635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</a:tr>
              <a:tr h="12779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5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F0FF3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I+II</a:t>
                      </a:r>
                      <a:endParaRPr kumimoji="0" lang="ru-RU" sz="5400" b="0" i="0" u="none" strike="noStrike" cap="none" normalizeH="0" baseline="0" smtClean="0">
                        <a:ln>
                          <a:noFill/>
                        </a:ln>
                        <a:solidFill>
                          <a:srgbClr val="0F0FF3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635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ru-RU" sz="5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635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ru-RU" sz="5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635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</a:tr>
            </a:tbl>
          </a:graphicData>
        </a:graphic>
      </p:graphicFrame>
      <p:sp>
        <p:nvSpPr>
          <p:cNvPr id="25632" name="WordArt 32"/>
          <p:cNvSpPr>
            <a:spLocks noChangeArrowheads="1" noChangeShapeType="1" noTextEdit="1"/>
          </p:cNvSpPr>
          <p:nvPr/>
        </p:nvSpPr>
        <p:spPr bwMode="auto">
          <a:xfrm>
            <a:off x="3924300" y="2708275"/>
            <a:ext cx="2735263" cy="4619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F0FF3"/>
                </a:solidFill>
                <a:latin typeface="Arial"/>
                <a:cs typeface="Arial"/>
              </a:rPr>
              <a:t>одинаковая</a:t>
            </a:r>
          </a:p>
        </p:txBody>
      </p:sp>
      <p:sp>
        <p:nvSpPr>
          <p:cNvPr id="25633" name="WordArt 33"/>
          <p:cNvSpPr>
            <a:spLocks noChangeArrowheads="1" noChangeShapeType="1" noTextEdit="1"/>
          </p:cNvSpPr>
          <p:nvPr/>
        </p:nvSpPr>
        <p:spPr bwMode="auto">
          <a:xfrm>
            <a:off x="2124075" y="1989138"/>
            <a:ext cx="1404938" cy="4127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F0FF3"/>
                </a:solidFill>
                <a:latin typeface="Arial"/>
                <a:cs typeface="Arial"/>
              </a:rPr>
              <a:t>32 м.</a:t>
            </a:r>
          </a:p>
        </p:txBody>
      </p:sp>
      <p:sp>
        <p:nvSpPr>
          <p:cNvPr id="25634" name="WordArt 34"/>
          <p:cNvSpPr>
            <a:spLocks noChangeArrowheads="1" noChangeShapeType="1" noTextEdit="1"/>
          </p:cNvSpPr>
          <p:nvPr/>
        </p:nvSpPr>
        <p:spPr bwMode="auto">
          <a:xfrm>
            <a:off x="2124075" y="3213100"/>
            <a:ext cx="1404938" cy="4127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F0FF3"/>
                </a:solidFill>
                <a:latin typeface="Arial"/>
                <a:cs typeface="Arial"/>
              </a:rPr>
              <a:t>24 м.</a:t>
            </a:r>
          </a:p>
        </p:txBody>
      </p:sp>
      <p:sp>
        <p:nvSpPr>
          <p:cNvPr id="25635" name="WordArt 35"/>
          <p:cNvSpPr>
            <a:spLocks noChangeArrowheads="1" noChangeShapeType="1" noTextEdit="1"/>
          </p:cNvSpPr>
          <p:nvPr/>
        </p:nvSpPr>
        <p:spPr bwMode="auto">
          <a:xfrm>
            <a:off x="1835150" y="4508500"/>
            <a:ext cx="1873250" cy="4127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F0FF3"/>
                </a:solidFill>
                <a:latin typeface="Arial"/>
                <a:cs typeface="Arial"/>
              </a:rPr>
              <a:t>(32+24) м.</a:t>
            </a:r>
          </a:p>
        </p:txBody>
      </p:sp>
      <p:sp>
        <p:nvSpPr>
          <p:cNvPr id="25636" name="WordArt 36"/>
          <p:cNvSpPr>
            <a:spLocks noChangeArrowheads="1" noChangeShapeType="1" noTextEdit="1"/>
          </p:cNvSpPr>
          <p:nvPr/>
        </p:nvSpPr>
        <p:spPr bwMode="auto">
          <a:xfrm>
            <a:off x="7308850" y="1989138"/>
            <a:ext cx="1042988" cy="5746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F0FF3"/>
                </a:solidFill>
                <a:latin typeface="Arial"/>
                <a:cs typeface="Arial"/>
              </a:rPr>
              <a:t>? шт.</a:t>
            </a:r>
          </a:p>
        </p:txBody>
      </p:sp>
      <p:sp>
        <p:nvSpPr>
          <p:cNvPr id="25637" name="WordArt 37"/>
          <p:cNvSpPr>
            <a:spLocks noChangeArrowheads="1" noChangeShapeType="1" noTextEdit="1"/>
          </p:cNvSpPr>
          <p:nvPr/>
        </p:nvSpPr>
        <p:spPr bwMode="auto">
          <a:xfrm>
            <a:off x="7308850" y="3284538"/>
            <a:ext cx="1116013" cy="5762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F0FF3"/>
                </a:solidFill>
                <a:latin typeface="Arial"/>
                <a:cs typeface="Arial"/>
              </a:rPr>
              <a:t>? шт.</a:t>
            </a:r>
          </a:p>
        </p:txBody>
      </p:sp>
      <p:sp>
        <p:nvSpPr>
          <p:cNvPr id="25638" name="WordArt 38"/>
          <p:cNvSpPr>
            <a:spLocks noChangeArrowheads="1" noChangeShapeType="1" noTextEdit="1"/>
          </p:cNvSpPr>
          <p:nvPr/>
        </p:nvSpPr>
        <p:spPr bwMode="auto">
          <a:xfrm>
            <a:off x="7308850" y="4508500"/>
            <a:ext cx="1150938" cy="43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F0FF3"/>
                </a:solidFill>
                <a:latin typeface="Arial"/>
                <a:cs typeface="Arial"/>
              </a:rPr>
              <a:t>14 шт.</a:t>
            </a:r>
          </a:p>
        </p:txBody>
      </p:sp>
      <p:sp>
        <p:nvSpPr>
          <p:cNvPr id="25639" name="WordArt 39"/>
          <p:cNvSpPr>
            <a:spLocks noChangeArrowheads="1" noChangeShapeType="1" noTextEdit="1"/>
          </p:cNvSpPr>
          <p:nvPr/>
        </p:nvSpPr>
        <p:spPr bwMode="auto">
          <a:xfrm>
            <a:off x="323850" y="5589588"/>
            <a:ext cx="8424863" cy="1079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latin typeface="Arial"/>
                <a:cs typeface="Arial"/>
              </a:rPr>
              <a:t>Ответ: 1-ая малышка купила 8 шариков,</a:t>
            </a:r>
          </a:p>
          <a:p>
            <a:pPr algn="ctr"/>
            <a:r>
              <a:rPr lang="ru-RU" sz="3600" b="1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latin typeface="Arial"/>
                <a:cs typeface="Arial"/>
              </a:rPr>
              <a:t>а 2-ая -  6 шариков.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6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6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56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6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6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5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56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56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5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56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56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5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56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56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5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56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56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5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56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56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56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3000" fill="hold"/>
                                        <p:tgtEl>
                                          <p:spTgt spid="256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3000" fill="hold"/>
                                        <p:tgtEl>
                                          <p:spTgt spid="256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3000"/>
                                        <p:tgtEl>
                                          <p:spTgt spid="256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32" grpId="0" animBg="1"/>
      <p:bldP spid="25633" grpId="0" animBg="1"/>
      <p:bldP spid="25634" grpId="0" animBg="1"/>
      <p:bldP spid="25635" grpId="0" animBg="1"/>
      <p:bldP spid="25636" grpId="0" animBg="1"/>
      <p:bldP spid="25637" grpId="0" animBg="1"/>
      <p:bldP spid="25638" grpId="0" animBg="1"/>
      <p:bldP spid="2563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4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14EE67"/>
              </a:gs>
              <a:gs pos="100000">
                <a:srgbClr val="096E3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2291" name="WordArt 6"/>
          <p:cNvSpPr>
            <a:spLocks noChangeArrowheads="1" noChangeShapeType="1" noTextEdit="1"/>
          </p:cNvSpPr>
          <p:nvPr/>
        </p:nvSpPr>
        <p:spPr bwMode="auto">
          <a:xfrm>
            <a:off x="468313" y="260350"/>
            <a:ext cx="4967287" cy="7461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F0FF3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53882" dir="2700000" algn="ctr" rotWithShape="0">
                    <a:srgbClr val="0F0FF3">
                      <a:alpha val="79999"/>
                    </a:srgbClr>
                  </a:outerShdw>
                </a:effectLst>
                <a:latin typeface="Impact"/>
              </a:rPr>
              <a:t>Задача:</a:t>
            </a:r>
          </a:p>
        </p:txBody>
      </p:sp>
      <p:graphicFrame>
        <p:nvGraphicFramePr>
          <p:cNvPr id="27755" name="Group 107"/>
          <p:cNvGraphicFramePr>
            <a:graphicFrameLocks noGrp="1"/>
          </p:cNvGraphicFramePr>
          <p:nvPr>
            <p:ph/>
          </p:nvPr>
        </p:nvGraphicFramePr>
        <p:xfrm>
          <a:off x="395288" y="1341438"/>
          <a:ext cx="8280400" cy="1859280"/>
        </p:xfrm>
        <a:graphic>
          <a:graphicData uri="http://schemas.openxmlformats.org/drawingml/2006/table">
            <a:tbl>
              <a:tblPr/>
              <a:tblGrid>
                <a:gridCol w="1560512"/>
                <a:gridCol w="2579688"/>
                <a:gridCol w="2071687"/>
                <a:gridCol w="2068513"/>
              </a:tblGrid>
              <a:tr h="479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ru-RU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v</a:t>
                      </a:r>
                      <a:endParaRPr kumimoji="0" lang="ru-RU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t</a:t>
                      </a:r>
                      <a:endParaRPr kumimoji="0" lang="ru-RU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10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Дима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charset="0"/>
                        </a:rPr>
                        <a:t>12 </a:t>
                      </a:r>
                      <a:r>
                        <a:rPr kumimoji="0" lang="ru-RU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charset="0"/>
                        </a:rPr>
                        <a:t>к.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charset="0"/>
                        </a:rPr>
                        <a:t> ?          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charset="0"/>
                        </a:rPr>
                        <a:t>6 мин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94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Ира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charset="0"/>
                        </a:rPr>
                        <a:t>15 к.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charset="0"/>
                        </a:rPr>
                        <a:t> ?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charset="0"/>
                        </a:rPr>
                        <a:t>5 мин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7756" name="Text Box 108"/>
          <p:cNvSpPr txBox="1">
            <a:spLocks noChangeArrowheads="1"/>
          </p:cNvSpPr>
          <p:nvPr/>
        </p:nvSpPr>
        <p:spPr bwMode="auto">
          <a:xfrm>
            <a:off x="395288" y="3500438"/>
            <a:ext cx="8280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000000"/>
            </a:outer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4400" b="1"/>
              <a:t>15:5-12:6=1(к./мин)</a:t>
            </a:r>
          </a:p>
        </p:txBody>
      </p:sp>
      <p:sp>
        <p:nvSpPr>
          <p:cNvPr id="27760" name="Line 112"/>
          <p:cNvSpPr>
            <a:spLocks noChangeShapeType="1"/>
          </p:cNvSpPr>
          <p:nvPr/>
        </p:nvSpPr>
        <p:spPr bwMode="auto">
          <a:xfrm flipH="1">
            <a:off x="4932363" y="2276475"/>
            <a:ext cx="360362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7761" name="Line 113"/>
          <p:cNvSpPr>
            <a:spLocks noChangeShapeType="1"/>
          </p:cNvSpPr>
          <p:nvPr/>
        </p:nvSpPr>
        <p:spPr bwMode="auto">
          <a:xfrm flipH="1">
            <a:off x="4932363" y="2924175"/>
            <a:ext cx="360362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7762" name="Line 114"/>
          <p:cNvSpPr>
            <a:spLocks noChangeShapeType="1"/>
          </p:cNvSpPr>
          <p:nvPr/>
        </p:nvSpPr>
        <p:spPr bwMode="auto">
          <a:xfrm>
            <a:off x="5292725" y="2276475"/>
            <a:ext cx="0" cy="6477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7763" name="WordArt 115"/>
          <p:cNvSpPr>
            <a:spLocks noChangeArrowheads="1" noChangeShapeType="1" noTextEdit="1"/>
          </p:cNvSpPr>
          <p:nvPr/>
        </p:nvSpPr>
        <p:spPr bwMode="auto">
          <a:xfrm>
            <a:off x="5435600" y="2349500"/>
            <a:ext cx="792163" cy="3603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"/>
                <a:cs typeface="Arial"/>
              </a:rPr>
              <a:t>на?</a:t>
            </a:r>
          </a:p>
        </p:txBody>
      </p:sp>
      <p:sp>
        <p:nvSpPr>
          <p:cNvPr id="27765" name="Text Box 117"/>
          <p:cNvSpPr txBox="1">
            <a:spLocks noChangeArrowheads="1"/>
          </p:cNvSpPr>
          <p:nvPr/>
        </p:nvSpPr>
        <p:spPr bwMode="auto">
          <a:xfrm>
            <a:off x="468313" y="4508500"/>
            <a:ext cx="8353425" cy="2014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000000"/>
            </a:outer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3600" b="1" i="1"/>
              <a:t>Ответ: Ира чистит быстрее на одну картофелину в минуту.</a:t>
            </a:r>
          </a:p>
          <a:p>
            <a:pPr>
              <a:spcBef>
                <a:spcPct val="50000"/>
              </a:spcBef>
              <a:defRPr/>
            </a:pPr>
            <a:endParaRPr lang="ru-RU" sz="36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77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77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77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77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77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77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77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77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77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77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277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277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277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277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277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277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756" grpId="0"/>
      <p:bldP spid="27760" grpId="0" animBg="1"/>
      <p:bldP spid="27761" grpId="0" animBg="1"/>
      <p:bldP spid="27762" grpId="0" animBg="1"/>
      <p:bldP spid="27763" grpId="0" animBg="1"/>
    </p:bldLst>
  </p:timing>
</p:sld>
</file>

<file path=ppt/theme/theme1.xml><?xml version="1.0" encoding="utf-8"?>
<a:theme xmlns:a="http://schemas.openxmlformats.org/drawingml/2006/main" name="Трава">
  <a:themeElements>
    <a:clrScheme name="Трава 4">
      <a:dk1>
        <a:srgbClr val="006600"/>
      </a:dk1>
      <a:lt1>
        <a:srgbClr val="FFFFFF"/>
      </a:lt1>
      <a:dk2>
        <a:srgbClr val="008000"/>
      </a:dk2>
      <a:lt2>
        <a:srgbClr val="FFFFB7"/>
      </a:lt2>
      <a:accent1>
        <a:srgbClr val="99CC00"/>
      </a:accent1>
      <a:accent2>
        <a:srgbClr val="00CC00"/>
      </a:accent2>
      <a:accent3>
        <a:srgbClr val="AAC0AA"/>
      </a:accent3>
      <a:accent4>
        <a:srgbClr val="DADADA"/>
      </a:accent4>
      <a:accent5>
        <a:srgbClr val="CAE2AA"/>
      </a:accent5>
      <a:accent6>
        <a:srgbClr val="00B900"/>
      </a:accent6>
      <a:hlink>
        <a:srgbClr val="99FF66"/>
      </a:hlink>
      <a:folHlink>
        <a:srgbClr val="FFFF66"/>
      </a:folHlink>
    </a:clrScheme>
    <a:fontScheme name="Трава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рава 1">
        <a:dk1>
          <a:srgbClr val="FF9900"/>
        </a:dk1>
        <a:lt1>
          <a:srgbClr val="FFFFFF"/>
        </a:lt1>
        <a:dk2>
          <a:srgbClr val="FFCC66"/>
        </a:dk2>
        <a:lt2>
          <a:srgbClr val="CC6600"/>
        </a:lt2>
        <a:accent1>
          <a:srgbClr val="F05000"/>
        </a:accent1>
        <a:accent2>
          <a:srgbClr val="B28300"/>
        </a:accent2>
        <a:accent3>
          <a:srgbClr val="FFE2B8"/>
        </a:accent3>
        <a:accent4>
          <a:srgbClr val="DADADA"/>
        </a:accent4>
        <a:accent5>
          <a:srgbClr val="F6B3AA"/>
        </a:accent5>
        <a:accent6>
          <a:srgbClr val="A17600"/>
        </a:accent6>
        <a:hlink>
          <a:srgbClr val="99CC00"/>
        </a:hlink>
        <a:folHlink>
          <a:srgbClr val="0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2">
        <a:dk1>
          <a:srgbClr val="BB5F03"/>
        </a:dk1>
        <a:lt1>
          <a:srgbClr val="FFFFFF"/>
        </a:lt1>
        <a:dk2>
          <a:srgbClr val="993300"/>
        </a:dk2>
        <a:lt2>
          <a:srgbClr val="FEEC94"/>
        </a:lt2>
        <a:accent1>
          <a:srgbClr val="FF9900"/>
        </a:accent1>
        <a:accent2>
          <a:srgbClr val="B76A03"/>
        </a:accent2>
        <a:accent3>
          <a:srgbClr val="CAADAA"/>
        </a:accent3>
        <a:accent4>
          <a:srgbClr val="DADADA"/>
        </a:accent4>
        <a:accent5>
          <a:srgbClr val="FFCAAA"/>
        </a:accent5>
        <a:accent6>
          <a:srgbClr val="A65F02"/>
        </a:accent6>
        <a:hlink>
          <a:srgbClr val="FFFF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3">
        <a:dk1>
          <a:srgbClr val="56925A"/>
        </a:dk1>
        <a:lt1>
          <a:srgbClr val="FFFFFF"/>
        </a:lt1>
        <a:dk2>
          <a:srgbClr val="6FB56D"/>
        </a:dk2>
        <a:lt2>
          <a:srgbClr val="FFFFCC"/>
        </a:lt2>
        <a:accent1>
          <a:srgbClr val="2B877C"/>
        </a:accent1>
        <a:accent2>
          <a:srgbClr val="5A9A5F"/>
        </a:accent2>
        <a:accent3>
          <a:srgbClr val="BBD7BA"/>
        </a:accent3>
        <a:accent4>
          <a:srgbClr val="DADADA"/>
        </a:accent4>
        <a:accent5>
          <a:srgbClr val="ACC3BF"/>
        </a:accent5>
        <a:accent6>
          <a:srgbClr val="518B55"/>
        </a:accent6>
        <a:hlink>
          <a:srgbClr val="99FF33"/>
        </a:hlink>
        <a:folHlink>
          <a:srgbClr val="DDFFB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4">
        <a:dk1>
          <a:srgbClr val="006600"/>
        </a:dk1>
        <a:lt1>
          <a:srgbClr val="FFFFFF"/>
        </a:lt1>
        <a:dk2>
          <a:srgbClr val="008000"/>
        </a:dk2>
        <a:lt2>
          <a:srgbClr val="FFFFB7"/>
        </a:lt2>
        <a:accent1>
          <a:srgbClr val="99CC00"/>
        </a:accent1>
        <a:accent2>
          <a:srgbClr val="00CC00"/>
        </a:accent2>
        <a:accent3>
          <a:srgbClr val="AAC0AA"/>
        </a:accent3>
        <a:accent4>
          <a:srgbClr val="DADADA"/>
        </a:accent4>
        <a:accent5>
          <a:srgbClr val="CAE2AA"/>
        </a:accent5>
        <a:accent6>
          <a:srgbClr val="00B900"/>
        </a:accent6>
        <a:hlink>
          <a:srgbClr val="99FF66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5">
        <a:dk1>
          <a:srgbClr val="000000"/>
        </a:dk1>
        <a:lt1>
          <a:srgbClr val="CCECFF"/>
        </a:lt1>
        <a:dk2>
          <a:srgbClr val="000000"/>
        </a:dk2>
        <a:lt2>
          <a:srgbClr val="D6EDEE"/>
        </a:lt2>
        <a:accent1>
          <a:srgbClr val="E8F0F4"/>
        </a:accent1>
        <a:accent2>
          <a:srgbClr val="8EAAFA"/>
        </a:accent2>
        <a:accent3>
          <a:srgbClr val="E2F4FF"/>
        </a:accent3>
        <a:accent4>
          <a:srgbClr val="000000"/>
        </a:accent4>
        <a:accent5>
          <a:srgbClr val="F2F6F8"/>
        </a:accent5>
        <a:accent6>
          <a:srgbClr val="809AE3"/>
        </a:accent6>
        <a:hlink>
          <a:srgbClr val="0066FF"/>
        </a:hlink>
        <a:folHlink>
          <a:srgbClr val="9947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рава 6">
        <a:dk1>
          <a:srgbClr val="48486A"/>
        </a:dk1>
        <a:lt1>
          <a:srgbClr val="FFFFFF"/>
        </a:lt1>
        <a:dk2>
          <a:srgbClr val="000099"/>
        </a:dk2>
        <a:lt2>
          <a:srgbClr val="F8F8F8"/>
        </a:lt2>
        <a:accent1>
          <a:srgbClr val="6699FF"/>
        </a:accent1>
        <a:accent2>
          <a:srgbClr val="0000FF"/>
        </a:accent2>
        <a:accent3>
          <a:srgbClr val="AAAACA"/>
        </a:accent3>
        <a:accent4>
          <a:srgbClr val="DADADA"/>
        </a:accent4>
        <a:accent5>
          <a:srgbClr val="B8CAFF"/>
        </a:accent5>
        <a:accent6>
          <a:srgbClr val="0000E7"/>
        </a:accent6>
        <a:hlink>
          <a:srgbClr val="3DCC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7">
        <a:dk1>
          <a:srgbClr val="573F8B"/>
        </a:dk1>
        <a:lt1>
          <a:srgbClr val="FFFFFF"/>
        </a:lt1>
        <a:dk2>
          <a:srgbClr val="666699"/>
        </a:dk2>
        <a:lt2>
          <a:srgbClr val="D9D9FF"/>
        </a:lt2>
        <a:accent1>
          <a:srgbClr val="CC99FF"/>
        </a:accent1>
        <a:accent2>
          <a:srgbClr val="9933FF"/>
        </a:accent2>
        <a:accent3>
          <a:srgbClr val="B8B8CA"/>
        </a:accent3>
        <a:accent4>
          <a:srgbClr val="DADADA"/>
        </a:accent4>
        <a:accent5>
          <a:srgbClr val="E2CAFF"/>
        </a:accent5>
        <a:accent6>
          <a:srgbClr val="8A2DE7"/>
        </a:accent6>
        <a:hlink>
          <a:srgbClr val="99F3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8">
        <a:dk1>
          <a:srgbClr val="000000"/>
        </a:dk1>
        <a:lt1>
          <a:srgbClr val="EAEAEA"/>
        </a:lt1>
        <a:dk2>
          <a:srgbClr val="000000"/>
        </a:dk2>
        <a:lt2>
          <a:srgbClr val="C1C2CB"/>
        </a:lt2>
        <a:accent1>
          <a:srgbClr val="F1F1F7"/>
        </a:accent1>
        <a:accent2>
          <a:srgbClr val="8C8CB4"/>
        </a:accent2>
        <a:accent3>
          <a:srgbClr val="F3F3F3"/>
        </a:accent3>
        <a:accent4>
          <a:srgbClr val="000000"/>
        </a:accent4>
        <a:accent5>
          <a:srgbClr val="F7F7FA"/>
        </a:accent5>
        <a:accent6>
          <a:srgbClr val="7E7EA3"/>
        </a:accent6>
        <a:hlink>
          <a:srgbClr val="A3FFFF"/>
        </a:hlink>
        <a:folHlink>
          <a:srgbClr val="9E99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555</TotalTime>
  <Words>450</Words>
  <Application>Microsoft Office PowerPoint</Application>
  <PresentationFormat>Экран (4:3)</PresentationFormat>
  <Paragraphs>146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Трава</vt:lpstr>
      <vt:lpstr>Урок математики  в 3 классе </vt:lpstr>
      <vt:lpstr>2400</vt:lpstr>
      <vt:lpstr>Формула произведения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Company>школа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Марина</dc:creator>
  <cp:lastModifiedBy>User</cp:lastModifiedBy>
  <cp:revision>34</cp:revision>
  <dcterms:created xsi:type="dcterms:W3CDTF">2008-04-09T06:20:51Z</dcterms:created>
  <dcterms:modified xsi:type="dcterms:W3CDTF">2014-01-28T08:59:07Z</dcterms:modified>
</cp:coreProperties>
</file>